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notesMasterIdLst>
    <p:notesMasterId r:id="rId67"/>
  </p:notesMasterIdLst>
  <p:handoutMasterIdLst>
    <p:handoutMasterId r:id="rId68"/>
  </p:handoutMasterIdLst>
  <p:sldIdLst>
    <p:sldId id="693" r:id="rId2"/>
    <p:sldId id="1339" r:id="rId3"/>
    <p:sldId id="1356" r:id="rId4"/>
    <p:sldId id="1483" r:id="rId5"/>
    <p:sldId id="1484" r:id="rId6"/>
    <p:sldId id="1485" r:id="rId7"/>
    <p:sldId id="1486" r:id="rId8"/>
    <p:sldId id="1487" r:id="rId9"/>
    <p:sldId id="1488" r:id="rId10"/>
    <p:sldId id="1489" r:id="rId11"/>
    <p:sldId id="1467" r:id="rId12"/>
    <p:sldId id="1471" r:id="rId13"/>
    <p:sldId id="1472" r:id="rId14"/>
    <p:sldId id="1474" r:id="rId15"/>
    <p:sldId id="1475" r:id="rId16"/>
    <p:sldId id="1473" r:id="rId17"/>
    <p:sldId id="1481" r:id="rId18"/>
    <p:sldId id="1510" r:id="rId19"/>
    <p:sldId id="1511" r:id="rId20"/>
    <p:sldId id="1482" r:id="rId21"/>
    <p:sldId id="1470" r:id="rId22"/>
    <p:sldId id="1468" r:id="rId23"/>
    <p:sldId id="1469" r:id="rId24"/>
    <p:sldId id="1516" r:id="rId25"/>
    <p:sldId id="1500" r:id="rId26"/>
    <p:sldId id="1476" r:id="rId27"/>
    <p:sldId id="1479" r:id="rId28"/>
    <p:sldId id="1480" r:id="rId29"/>
    <p:sldId id="1455" r:id="rId30"/>
    <p:sldId id="1477" r:id="rId31"/>
    <p:sldId id="1478" r:id="rId32"/>
    <p:sldId id="1457" r:id="rId33"/>
    <p:sldId id="1422" r:id="rId34"/>
    <p:sldId id="1423" r:id="rId35"/>
    <p:sldId id="1460" r:id="rId36"/>
    <p:sldId id="1461" r:id="rId37"/>
    <p:sldId id="1490" r:id="rId38"/>
    <p:sldId id="1491" r:id="rId39"/>
    <p:sldId id="1492" r:id="rId40"/>
    <p:sldId id="1493" r:id="rId41"/>
    <p:sldId id="1494" r:id="rId42"/>
    <p:sldId id="1495" r:id="rId43"/>
    <p:sldId id="1496" r:id="rId44"/>
    <p:sldId id="1497" r:id="rId45"/>
    <p:sldId id="1499" r:id="rId46"/>
    <p:sldId id="1498" r:id="rId47"/>
    <p:sldId id="1501" r:id="rId48"/>
    <p:sldId id="1502" r:id="rId49"/>
    <p:sldId id="1503" r:id="rId50"/>
    <p:sldId id="1462" r:id="rId51"/>
    <p:sldId id="1464" r:id="rId52"/>
    <p:sldId id="1440" r:id="rId53"/>
    <p:sldId id="1442" r:id="rId54"/>
    <p:sldId id="1430" r:id="rId55"/>
    <p:sldId id="1448" r:id="rId56"/>
    <p:sldId id="1506" r:id="rId57"/>
    <p:sldId id="1508" r:id="rId58"/>
    <p:sldId id="1509" r:id="rId59"/>
    <p:sldId id="1512" r:id="rId60"/>
    <p:sldId id="1513" r:id="rId61"/>
    <p:sldId id="1514" r:id="rId62"/>
    <p:sldId id="1449" r:id="rId63"/>
    <p:sldId id="1515" r:id="rId64"/>
    <p:sldId id="1504" r:id="rId65"/>
    <p:sldId id="1465" r:id="rId66"/>
  </p:sldIdLst>
  <p:sldSz cx="9906000" cy="6858000" type="A4"/>
  <p:notesSz cx="6858000" cy="97107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050"/>
    <a:srgbClr val="FFFFFF"/>
    <a:srgbClr val="334F15"/>
    <a:srgbClr val="FF0000"/>
    <a:srgbClr val="FFFF00"/>
    <a:srgbClr val="CC0000"/>
    <a:srgbClr val="0000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16" y="-224"/>
      </p:cViewPr>
      <p:guideLst>
        <p:guide orient="horz" pos="2544"/>
        <p:guide pos="3120"/>
      </p:guideLst>
    </p:cSldViewPr>
  </p:slideViewPr>
  <p:outlineViewPr>
    <p:cViewPr>
      <p:scale>
        <a:sx n="75" d="100"/>
        <a:sy n="75" d="100"/>
      </p:scale>
      <p:origin x="0" y="167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9" d="100"/>
        <a:sy n="89" d="100"/>
      </p:scale>
      <p:origin x="0" y="3584"/>
    </p:cViewPr>
  </p:sorterViewPr>
  <p:notesViewPr>
    <p:cSldViewPr>
      <p:cViewPr>
        <p:scale>
          <a:sx n="100" d="100"/>
          <a:sy n="100" d="100"/>
        </p:scale>
        <p:origin x="-864" y="1038"/>
      </p:cViewPr>
      <p:guideLst>
        <p:guide orient="horz" pos="3059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notesMaster" Target="notesMasters/notesMaster1.xml"/><Relationship Id="rId68" Type="http://schemas.openxmlformats.org/officeDocument/2006/relationships/handoutMaster" Target="handoutMasters/handoutMaster1.xml"/><Relationship Id="rId69" Type="http://schemas.openxmlformats.org/officeDocument/2006/relationships/printerSettings" Target="printerSettings/printerSettings1.bin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presProps" Target="presProps.xml"/><Relationship Id="rId71" Type="http://schemas.openxmlformats.org/officeDocument/2006/relationships/viewProps" Target="viewProps.xml"/><Relationship Id="rId72" Type="http://schemas.openxmlformats.org/officeDocument/2006/relationships/theme" Target="theme/theme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tableStyles" Target="tableStyles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rialuciafattorelli:Downloads:GRAFICO%20DIVIDA%20EXTERNA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rialuciafattorelli:Downloads:GRAFICO%20DIVIDA%20INTERNA.xls" TargetMode="External"/><Relationship Id="rId2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pt-BR" sz="2200" b="1" i="0" u="none" strike="noStrike" baseline="0" noProof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pt-BR" sz="2800" noProof="0"/>
              <a:t>Dívida Externa Bruta (US$ bilhões)</a:t>
            </a:r>
          </a:p>
        </c:rich>
      </c:tx>
      <c:layout>
        <c:manualLayout>
          <c:xMode val="edge"/>
          <c:yMode val="edge"/>
          <c:x val="0.276086911549849"/>
          <c:y val="0.0591912703825408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03623188405797"/>
          <c:y val="0.199255483399317"/>
          <c:w val="0.881159420289855"/>
          <c:h val="0.677841083713563"/>
        </c:manualLayout>
      </c:layout>
      <c:lineChart>
        <c:grouping val="standard"/>
        <c:varyColors val="0"/>
        <c:ser>
          <c:idx val="0"/>
          <c:order val="0"/>
          <c:tx>
            <c:strRef>
              <c:f>Plan2!$B$1</c:f>
              <c:strCache>
                <c:ptCount val="1"/>
                <c:pt idx="0">
                  <c:v>DÍVIDA EXTERNA (US$ BILHÕES)</c:v>
                </c:pt>
              </c:strCache>
            </c:strRef>
          </c:tx>
          <c:spPr>
            <a:ln w="38100">
              <a:solidFill>
                <a:srgbClr val="000090"/>
              </a:solidFill>
              <a:prstDash val="solid"/>
            </a:ln>
          </c:spPr>
          <c:marker>
            <c:symbol val="none"/>
          </c:marker>
          <c:cat>
            <c:numRef>
              <c:f>Plan2!$A$2:$A$46</c:f>
              <c:numCache>
                <c:formatCode>General</c:formatCode>
                <c:ptCount val="45"/>
                <c:pt idx="0">
                  <c:v>1971.0</c:v>
                </c:pt>
                <c:pt idx="1">
                  <c:v>1972.0</c:v>
                </c:pt>
                <c:pt idx="2">
                  <c:v>1973.0</c:v>
                </c:pt>
                <c:pt idx="3">
                  <c:v>1974.0</c:v>
                </c:pt>
                <c:pt idx="4">
                  <c:v>1975.0</c:v>
                </c:pt>
                <c:pt idx="5">
                  <c:v>1976.0</c:v>
                </c:pt>
                <c:pt idx="6">
                  <c:v>1977.0</c:v>
                </c:pt>
                <c:pt idx="7">
                  <c:v>1978.0</c:v>
                </c:pt>
                <c:pt idx="8">
                  <c:v>1979.0</c:v>
                </c:pt>
                <c:pt idx="9">
                  <c:v>1980.0</c:v>
                </c:pt>
                <c:pt idx="10">
                  <c:v>1981.0</c:v>
                </c:pt>
                <c:pt idx="11">
                  <c:v>1982.0</c:v>
                </c:pt>
                <c:pt idx="12">
                  <c:v>1983.0</c:v>
                </c:pt>
                <c:pt idx="13">
                  <c:v>1984.0</c:v>
                </c:pt>
                <c:pt idx="14">
                  <c:v>1985.0</c:v>
                </c:pt>
                <c:pt idx="15">
                  <c:v>1986.0</c:v>
                </c:pt>
                <c:pt idx="16">
                  <c:v>1987.0</c:v>
                </c:pt>
                <c:pt idx="17">
                  <c:v>1988.0</c:v>
                </c:pt>
                <c:pt idx="18">
                  <c:v>1989.0</c:v>
                </c:pt>
                <c:pt idx="19">
                  <c:v>1990.0</c:v>
                </c:pt>
                <c:pt idx="20">
                  <c:v>1991.0</c:v>
                </c:pt>
                <c:pt idx="21">
                  <c:v>1992.0</c:v>
                </c:pt>
                <c:pt idx="22">
                  <c:v>1993.0</c:v>
                </c:pt>
                <c:pt idx="23">
                  <c:v>1994.0</c:v>
                </c:pt>
                <c:pt idx="24">
                  <c:v>1995.0</c:v>
                </c:pt>
                <c:pt idx="25">
                  <c:v>1996.0</c:v>
                </c:pt>
                <c:pt idx="26">
                  <c:v>1997.0</c:v>
                </c:pt>
                <c:pt idx="27">
                  <c:v>1998.0</c:v>
                </c:pt>
                <c:pt idx="28">
                  <c:v>1999.0</c:v>
                </c:pt>
                <c:pt idx="29">
                  <c:v>2000.0</c:v>
                </c:pt>
                <c:pt idx="30">
                  <c:v>2001.0</c:v>
                </c:pt>
                <c:pt idx="31">
                  <c:v>2002.0</c:v>
                </c:pt>
                <c:pt idx="32">
                  <c:v>2003.0</c:v>
                </c:pt>
                <c:pt idx="33">
                  <c:v>2004.0</c:v>
                </c:pt>
                <c:pt idx="34">
                  <c:v>2005.0</c:v>
                </c:pt>
                <c:pt idx="35">
                  <c:v>2006.0</c:v>
                </c:pt>
                <c:pt idx="36">
                  <c:v>2007.0</c:v>
                </c:pt>
                <c:pt idx="37">
                  <c:v>2008.0</c:v>
                </c:pt>
                <c:pt idx="38">
                  <c:v>2009.0</c:v>
                </c:pt>
                <c:pt idx="39">
                  <c:v>2010.0</c:v>
                </c:pt>
                <c:pt idx="40">
                  <c:v>2011.0</c:v>
                </c:pt>
                <c:pt idx="41">
                  <c:v>2012.0</c:v>
                </c:pt>
                <c:pt idx="42">
                  <c:v>2013.0</c:v>
                </c:pt>
                <c:pt idx="43">
                  <c:v>2014.0</c:v>
                </c:pt>
                <c:pt idx="44">
                  <c:v>2015.0</c:v>
                </c:pt>
              </c:numCache>
            </c:numRef>
          </c:cat>
          <c:val>
            <c:numRef>
              <c:f>Plan2!$B$2:$B$46</c:f>
              <c:numCache>
                <c:formatCode>#,##0</c:formatCode>
                <c:ptCount val="45"/>
                <c:pt idx="0">
                  <c:v>8.2834</c:v>
                </c:pt>
                <c:pt idx="1">
                  <c:v>11.4639</c:v>
                </c:pt>
                <c:pt idx="2">
                  <c:v>14.8572</c:v>
                </c:pt>
                <c:pt idx="3">
                  <c:v>20.0324</c:v>
                </c:pt>
                <c:pt idx="4">
                  <c:v>25.1156</c:v>
                </c:pt>
                <c:pt idx="5">
                  <c:v>32.1451</c:v>
                </c:pt>
                <c:pt idx="6">
                  <c:v>37.9507</c:v>
                </c:pt>
                <c:pt idx="7">
                  <c:v>52.1864</c:v>
                </c:pt>
                <c:pt idx="8">
                  <c:v>55.8029</c:v>
                </c:pt>
                <c:pt idx="9">
                  <c:v>64.2595</c:v>
                </c:pt>
                <c:pt idx="10">
                  <c:v>73.9628</c:v>
                </c:pt>
                <c:pt idx="11">
                  <c:v>85.4875</c:v>
                </c:pt>
                <c:pt idx="12">
                  <c:v>93.7452</c:v>
                </c:pt>
                <c:pt idx="13">
                  <c:v>102.127</c:v>
                </c:pt>
                <c:pt idx="14">
                  <c:v>105.1706</c:v>
                </c:pt>
                <c:pt idx="15">
                  <c:v>111.2027</c:v>
                </c:pt>
                <c:pt idx="16">
                  <c:v>121.1882</c:v>
                </c:pt>
                <c:pt idx="17">
                  <c:v>113.511</c:v>
                </c:pt>
                <c:pt idx="18">
                  <c:v>115.5061</c:v>
                </c:pt>
                <c:pt idx="19">
                  <c:v>123.4385</c:v>
                </c:pt>
                <c:pt idx="20">
                  <c:v>123.9104</c:v>
                </c:pt>
                <c:pt idx="21">
                  <c:v>135.9488</c:v>
                </c:pt>
                <c:pt idx="22">
                  <c:v>145.7259</c:v>
                </c:pt>
                <c:pt idx="23">
                  <c:v>148.2952</c:v>
                </c:pt>
                <c:pt idx="24">
                  <c:v>159.256</c:v>
                </c:pt>
                <c:pt idx="25">
                  <c:v>179.934</c:v>
                </c:pt>
                <c:pt idx="26">
                  <c:v>199.9975</c:v>
                </c:pt>
                <c:pt idx="27">
                  <c:v>241.64363</c:v>
                </c:pt>
                <c:pt idx="28">
                  <c:v>241.46884</c:v>
                </c:pt>
                <c:pt idx="29">
                  <c:v>236.15661</c:v>
                </c:pt>
                <c:pt idx="30">
                  <c:v>226.0672532118114</c:v>
                </c:pt>
                <c:pt idx="31">
                  <c:v>227.6893879945546</c:v>
                </c:pt>
                <c:pt idx="32">
                  <c:v>235.414127826673</c:v>
                </c:pt>
                <c:pt idx="33">
                  <c:v>220.182314781429</c:v>
                </c:pt>
                <c:pt idx="34">
                  <c:v>187.9874248928572</c:v>
                </c:pt>
                <c:pt idx="35">
                  <c:v>199.2418730010986</c:v>
                </c:pt>
                <c:pt idx="36">
                  <c:v>243.871</c:v>
                </c:pt>
                <c:pt idx="37">
                  <c:v>267.0</c:v>
                </c:pt>
                <c:pt idx="38">
                  <c:v>282.0</c:v>
                </c:pt>
                <c:pt idx="39">
                  <c:v>350.0</c:v>
                </c:pt>
                <c:pt idx="40">
                  <c:v>402.385</c:v>
                </c:pt>
                <c:pt idx="41">
                  <c:v>440.603541665848</c:v>
                </c:pt>
                <c:pt idx="42" formatCode="##\ ###\ ##0_);\-##\ ###\ ##0_);\-\ \ ">
                  <c:v>482.770797068358</c:v>
                </c:pt>
                <c:pt idx="43" formatCode="##\ ###\ ##0_);\-##\ ###\ ##0_);\-\ \ ">
                  <c:v>554.708937494013</c:v>
                </c:pt>
                <c:pt idx="44">
                  <c:v>540.4559999999982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28604840"/>
        <c:axId val="-2069581208"/>
      </c:lineChart>
      <c:catAx>
        <c:axId val="-2128604840"/>
        <c:scaling>
          <c:orientation val="minMax"/>
        </c:scaling>
        <c:delete val="0"/>
        <c:axPos val="b"/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-2069581208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-206958120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-2128604840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pt-BR" sz="2800" b="1" dirty="0"/>
              <a:t>Dívida Interna Federal Bruta (</a:t>
            </a:r>
            <a:r>
              <a:rPr lang="pt-BR" sz="2800" b="1" dirty="0" err="1"/>
              <a:t>R</a:t>
            </a:r>
            <a:r>
              <a:rPr lang="pt-BR" sz="2800" b="1" dirty="0"/>
              <a:t>$ bilhões)</a:t>
            </a:r>
          </a:p>
        </c:rich>
      </c:tx>
      <c:layout>
        <c:manualLayout>
          <c:xMode val="edge"/>
          <c:yMode val="edge"/>
          <c:x val="0.196347129521221"/>
          <c:y val="0.0"/>
        </c:manualLayout>
      </c:layout>
      <c:overlay val="1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7176071741032"/>
          <c:y val="0.180403781707217"/>
          <c:w val="0.787275371828522"/>
          <c:h val="0.666762934909953"/>
        </c:manualLayout>
      </c:layout>
      <c:lineChart>
        <c:grouping val="standard"/>
        <c:varyColors val="0"/>
        <c:ser>
          <c:idx val="0"/>
          <c:order val="0"/>
          <c:tx>
            <c:strRef>
              <c:f>Plan4!$C$1</c:f>
              <c:strCache>
                <c:ptCount val="1"/>
                <c:pt idx="0">
                  <c:v>Dívida Interna Federal (R$ bilhões)</c:v>
                </c:pt>
              </c:strCache>
            </c:strRef>
          </c:tx>
          <c:spPr>
            <a:ln w="25400">
              <a:solidFill>
                <a:srgbClr val="666699"/>
              </a:solidFill>
              <a:prstDash val="solid"/>
            </a:ln>
          </c:spPr>
          <c:marker>
            <c:symbol val="none"/>
          </c:marker>
          <c:cat>
            <c:numRef>
              <c:f>Plan4!$B$2:$B$23</c:f>
              <c:numCache>
                <c:formatCode>General</c:formatCode>
                <c:ptCount val="22"/>
                <c:pt idx="0">
                  <c:v>1994.0</c:v>
                </c:pt>
                <c:pt idx="1">
                  <c:v>1995.0</c:v>
                </c:pt>
                <c:pt idx="2">
                  <c:v>1996.0</c:v>
                </c:pt>
                <c:pt idx="3">
                  <c:v>1997.0</c:v>
                </c:pt>
                <c:pt idx="4">
                  <c:v>1998.0</c:v>
                </c:pt>
                <c:pt idx="5">
                  <c:v>1999.0</c:v>
                </c:pt>
                <c:pt idx="6">
                  <c:v>2000.0</c:v>
                </c:pt>
                <c:pt idx="7">
                  <c:v>2001.0</c:v>
                </c:pt>
                <c:pt idx="8">
                  <c:v>2002.0</c:v>
                </c:pt>
                <c:pt idx="9">
                  <c:v>2003.0</c:v>
                </c:pt>
                <c:pt idx="10">
                  <c:v>2004.0</c:v>
                </c:pt>
                <c:pt idx="11">
                  <c:v>2005.0</c:v>
                </c:pt>
                <c:pt idx="12">
                  <c:v>2006.0</c:v>
                </c:pt>
                <c:pt idx="13">
                  <c:v>2007.0</c:v>
                </c:pt>
                <c:pt idx="14">
                  <c:v>2008.0</c:v>
                </c:pt>
                <c:pt idx="15">
                  <c:v>2009.0</c:v>
                </c:pt>
                <c:pt idx="16">
                  <c:v>2010.0</c:v>
                </c:pt>
                <c:pt idx="17">
                  <c:v>2011.0</c:v>
                </c:pt>
                <c:pt idx="18">
                  <c:v>2012.0</c:v>
                </c:pt>
                <c:pt idx="19">
                  <c:v>2013.0</c:v>
                </c:pt>
                <c:pt idx="20">
                  <c:v>2014.0</c:v>
                </c:pt>
                <c:pt idx="21">
                  <c:v>2015.0</c:v>
                </c:pt>
              </c:numCache>
            </c:numRef>
          </c:cat>
          <c:val>
            <c:numRef>
              <c:f>Plan4!$C$2:$C$23</c:f>
              <c:numCache>
                <c:formatCode>#,##0.00</c:formatCode>
                <c:ptCount val="22"/>
                <c:pt idx="0">
                  <c:v>85.75531430300001</c:v>
                </c:pt>
                <c:pt idx="1">
                  <c:v>133.942050833</c:v>
                </c:pt>
                <c:pt idx="2">
                  <c:v>197.879914695</c:v>
                </c:pt>
                <c:pt idx="3">
                  <c:v>290.969527996</c:v>
                </c:pt>
                <c:pt idx="4">
                  <c:v>448.529388828</c:v>
                </c:pt>
                <c:pt idx="5">
                  <c:v>527.5264207899975</c:v>
                </c:pt>
                <c:pt idx="6">
                  <c:v>641.598802965</c:v>
                </c:pt>
                <c:pt idx="7">
                  <c:v>813.526303912</c:v>
                </c:pt>
                <c:pt idx="8">
                  <c:v>905.920697397998</c:v>
                </c:pt>
                <c:pt idx="9">
                  <c:v>1008.763194165</c:v>
                </c:pt>
                <c:pt idx="10">
                  <c:v>1113.127433446</c:v>
                </c:pt>
                <c:pt idx="11">
                  <c:v>1259.34106822</c:v>
                </c:pt>
                <c:pt idx="12">
                  <c:v>1390.693785194</c:v>
                </c:pt>
                <c:pt idx="13">
                  <c:v>1583.871437117</c:v>
                </c:pt>
                <c:pt idx="14">
                  <c:v>1759.134189187</c:v>
                </c:pt>
                <c:pt idx="15">
                  <c:v>2036.230541688</c:v>
                </c:pt>
                <c:pt idx="16">
                  <c:v>2307.14299710808</c:v>
                </c:pt>
                <c:pt idx="17">
                  <c:v>2536.06558601768</c:v>
                </c:pt>
                <c:pt idx="18">
                  <c:v>2823.0</c:v>
                </c:pt>
                <c:pt idx="19" formatCode="General">
                  <c:v>2986.224</c:v>
                </c:pt>
                <c:pt idx="20" formatCode="General">
                  <c:v>3301.0512760225</c:v>
                </c:pt>
                <c:pt idx="21" formatCode="General">
                  <c:v>3936.681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27588456"/>
        <c:axId val="-2127632200"/>
      </c:lineChart>
      <c:catAx>
        <c:axId val="-21275884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-540000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-2127632200"/>
        <c:crosses val="autoZero"/>
        <c:auto val="1"/>
        <c:lblAlgn val="ctr"/>
        <c:lblOffset val="100"/>
        <c:noMultiLvlLbl val="0"/>
      </c:catAx>
      <c:valAx>
        <c:axId val="-212763220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-2127588456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0.21368</cdr:x>
      <cdr:y>0.20732</cdr:y>
    </cdr:from>
    <cdr:to>
      <cdr:x>0.55556</cdr:x>
      <cdr:y>0.59825</cdr:y>
    </cdr:to>
    <cdr:sp macro="" textlink="">
      <cdr:nvSpPr>
        <cdr:cNvPr id="2" name="CaixaDeTexto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800200" y="1224136"/>
          <a:ext cx="2880320" cy="2308324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CC0000"/>
          </a:solidFill>
          <a:miter lim="800000"/>
          <a:headEnd/>
          <a:tailEnd/>
        </a:ln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n-US"/>
          </a:defPPr>
          <a:lvl1pPr algn="l" rtl="0" fontAlgn="base">
            <a:spcBef>
              <a:spcPct val="0"/>
            </a:spcBef>
            <a:spcAft>
              <a:spcPct val="0"/>
            </a:spcAft>
            <a:defRPr sz="2400" b="1" kern="1200">
              <a:solidFill>
                <a:srgbClr val="FF0000"/>
              </a:solidFill>
              <a:latin typeface="Times New Roman" pitchFamily="18" charset="0"/>
              <a:ea typeface="MS PGothic" pitchFamily="34" charset="-128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sz="2400" b="1" kern="1200">
              <a:solidFill>
                <a:srgbClr val="FF0000"/>
              </a:solidFill>
              <a:latin typeface="Times New Roman" pitchFamily="18" charset="0"/>
              <a:ea typeface="MS PGothic" pitchFamily="34" charset="-128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sz="2400" b="1" kern="1200">
              <a:solidFill>
                <a:srgbClr val="FF0000"/>
              </a:solidFill>
              <a:latin typeface="Times New Roman" pitchFamily="18" charset="0"/>
              <a:ea typeface="MS PGothic" pitchFamily="34" charset="-128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sz="2400" b="1" kern="1200">
              <a:solidFill>
                <a:srgbClr val="FF0000"/>
              </a:solidFill>
              <a:latin typeface="Times New Roman" pitchFamily="18" charset="0"/>
              <a:ea typeface="MS PGothic" pitchFamily="34" charset="-128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sz="2400" b="1" kern="1200">
              <a:solidFill>
                <a:srgbClr val="FF0000"/>
              </a:solidFill>
              <a:latin typeface="Times New Roman" pitchFamily="18" charset="0"/>
              <a:ea typeface="MS PGothic" pitchFamily="34" charset="-128"/>
              <a:cs typeface="+mn-cs"/>
            </a:defRPr>
          </a:lvl5pPr>
          <a:lvl6pPr marL="2286000" algn="l" defTabSz="914400" rtl="0" eaLnBrk="1" latinLnBrk="0" hangingPunct="1">
            <a:defRPr sz="2400" b="1" kern="1200">
              <a:solidFill>
                <a:srgbClr val="FF0000"/>
              </a:solidFill>
              <a:latin typeface="Times New Roman" pitchFamily="18" charset="0"/>
              <a:ea typeface="MS PGothic" pitchFamily="34" charset="-128"/>
              <a:cs typeface="+mn-cs"/>
            </a:defRPr>
          </a:lvl6pPr>
          <a:lvl7pPr marL="2743200" algn="l" defTabSz="914400" rtl="0" eaLnBrk="1" latinLnBrk="0" hangingPunct="1">
            <a:defRPr sz="2400" b="1" kern="1200">
              <a:solidFill>
                <a:srgbClr val="FF0000"/>
              </a:solidFill>
              <a:latin typeface="Times New Roman" pitchFamily="18" charset="0"/>
              <a:ea typeface="MS PGothic" pitchFamily="34" charset="-128"/>
              <a:cs typeface="+mn-cs"/>
            </a:defRPr>
          </a:lvl7pPr>
          <a:lvl8pPr marL="3200400" algn="l" defTabSz="914400" rtl="0" eaLnBrk="1" latinLnBrk="0" hangingPunct="1">
            <a:defRPr sz="2400" b="1" kern="1200">
              <a:solidFill>
                <a:srgbClr val="FF0000"/>
              </a:solidFill>
              <a:latin typeface="Times New Roman" pitchFamily="18" charset="0"/>
              <a:ea typeface="MS PGothic" pitchFamily="34" charset="-128"/>
              <a:cs typeface="+mn-cs"/>
            </a:defRPr>
          </a:lvl8pPr>
          <a:lvl9pPr marL="3657600" algn="l" defTabSz="914400" rtl="0" eaLnBrk="1" latinLnBrk="0" hangingPunct="1">
            <a:defRPr sz="2400" b="1" kern="1200">
              <a:solidFill>
                <a:srgbClr val="FF0000"/>
              </a:solidFill>
              <a:latin typeface="Times New Roman" pitchFamily="18" charset="0"/>
              <a:ea typeface="MS PGothic" pitchFamily="34" charset="-128"/>
              <a:cs typeface="+mn-cs"/>
            </a:defRPr>
          </a:lvl9pPr>
        </a:lstStyle>
        <a:p xmlns:a="http://schemas.openxmlformats.org/drawingml/2006/main">
          <a:pPr algn="ctr">
            <a:spcBef>
              <a:spcPct val="50000"/>
            </a:spcBef>
          </a:pPr>
          <a:r>
            <a:rPr lang="pt-BR" sz="1600" dirty="0">
              <a:solidFill>
                <a:srgbClr val="C00000"/>
              </a:solidFill>
              <a:latin typeface="Arial" charset="0"/>
              <a:cs typeface="Arial" charset="0"/>
            </a:rPr>
            <a:t>Graves indícios de ilegalidade identificados pela CPI:</a:t>
          </a:r>
        </a:p>
        <a:p xmlns:a="http://schemas.openxmlformats.org/drawingml/2006/main">
          <a:pPr algn="ctr">
            <a:spcBef>
              <a:spcPct val="50000"/>
            </a:spcBef>
          </a:pPr>
          <a:r>
            <a:rPr lang="pt-BR" sz="1600" dirty="0">
              <a:solidFill>
                <a:srgbClr val="C00000"/>
              </a:solidFill>
              <a:latin typeface="Arial" charset="0"/>
              <a:cs typeface="Arial" charset="0"/>
            </a:rPr>
            <a:t>Juros sobre juros</a:t>
          </a:r>
        </a:p>
        <a:p xmlns:a="http://schemas.openxmlformats.org/drawingml/2006/main">
          <a:pPr algn="ctr">
            <a:spcBef>
              <a:spcPct val="50000"/>
            </a:spcBef>
          </a:pPr>
          <a:r>
            <a:rPr lang="pt-BR" sz="1600" dirty="0">
              <a:solidFill>
                <a:srgbClr val="C00000"/>
              </a:solidFill>
              <a:latin typeface="Arial" charset="0"/>
              <a:cs typeface="Arial" charset="0"/>
            </a:rPr>
            <a:t>Conflito de </a:t>
          </a:r>
          <a:r>
            <a:rPr lang="pt-BR" sz="1600" dirty="0" smtClean="0">
              <a:solidFill>
                <a:srgbClr val="C00000"/>
              </a:solidFill>
              <a:latin typeface="Arial" charset="0"/>
              <a:cs typeface="Arial" charset="0"/>
            </a:rPr>
            <a:t>interesses</a:t>
          </a:r>
        </a:p>
        <a:p xmlns:a="http://schemas.openxmlformats.org/drawingml/2006/main">
          <a:pPr algn="ctr">
            <a:spcBef>
              <a:spcPct val="50000"/>
            </a:spcBef>
          </a:pPr>
          <a:r>
            <a:rPr lang="pt-BR" sz="1600" dirty="0" smtClean="0">
              <a:solidFill>
                <a:srgbClr val="C00000"/>
              </a:solidFill>
              <a:latin typeface="Arial" charset="0"/>
              <a:cs typeface="Arial" charset="0"/>
            </a:rPr>
            <a:t>Mecanismos escandalosos</a:t>
          </a:r>
          <a:endParaRPr lang="pt-BR" sz="1600" dirty="0">
            <a:solidFill>
              <a:srgbClr val="C00000"/>
            </a:solidFill>
            <a:latin typeface="Arial" charset="0"/>
            <a:cs typeface="Arial" charset="0"/>
          </a:endParaRPr>
        </a:p>
        <a:p xmlns:a="http://schemas.openxmlformats.org/drawingml/2006/main">
          <a:pPr algn="ctr">
            <a:spcBef>
              <a:spcPct val="50000"/>
            </a:spcBef>
          </a:pPr>
          <a:r>
            <a:rPr lang="pt-BR" sz="1600" dirty="0">
              <a:solidFill>
                <a:srgbClr val="C00000"/>
              </a:solidFill>
              <a:latin typeface="Arial" charset="0"/>
              <a:cs typeface="Arial" charset="0"/>
            </a:rPr>
            <a:t>Falta de transparência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7788" y="0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24963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b="0" smtClean="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F024D98F-44DE-4652-8BDD-FC88CEFFDF44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9495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7788" y="0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00100" y="728663"/>
            <a:ext cx="5257800" cy="3641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11688"/>
            <a:ext cx="5029200" cy="43703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24963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b="0" smtClean="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782EE3F9-7737-4159-829A-3817412F95DB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36603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</p:spPr>
        <p:txBody>
          <a:bodyPr/>
          <a:lstStyle/>
          <a:p>
            <a:fld id="{22CC8550-034B-471F-B1C8-A2B3976FE141}" type="slidenum">
              <a:rPr lang="pt-BR">
                <a:cs typeface="Arial" charset="0"/>
              </a:rPr>
              <a:pPr/>
              <a:t>1</a:t>
            </a:fld>
            <a:endParaRPr lang="pt-BR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</p:spPr>
        <p:txBody>
          <a:bodyPr/>
          <a:lstStyle/>
          <a:p>
            <a:fld id="{22CC8550-034B-471F-B1C8-A2B3976FE141}" type="slidenum">
              <a:rPr lang="pt-BR">
                <a:cs typeface="Arial" charset="0"/>
              </a:rPr>
              <a:pPr/>
              <a:t>21</a:t>
            </a:fld>
            <a:endParaRPr lang="pt-BR">
              <a:cs typeface="Arial" charset="0"/>
            </a:endParaRPr>
          </a:p>
        </p:txBody>
      </p:sp>
      <p:sp>
        <p:nvSpPr>
          <p:cNvPr id="2" name="Notes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</p:spPr>
        <p:txBody>
          <a:bodyPr/>
          <a:lstStyle/>
          <a:p>
            <a:fld id="{22CC8550-034B-471F-B1C8-A2B3976FE141}" type="slidenum">
              <a:rPr lang="pt-BR">
                <a:cs typeface="Arial" charset="0"/>
              </a:rPr>
              <a:pPr/>
              <a:t>22</a:t>
            </a:fld>
            <a:endParaRPr lang="pt-BR"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</p:spPr>
        <p:txBody>
          <a:bodyPr/>
          <a:lstStyle/>
          <a:p>
            <a:fld id="{22CC8550-034B-471F-B1C8-A2B3976FE141}" type="slidenum">
              <a:rPr lang="pt-BR">
                <a:cs typeface="Arial" charset="0"/>
              </a:rPr>
              <a:pPr/>
              <a:t>23</a:t>
            </a:fld>
            <a:endParaRPr lang="pt-BR"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</p:spPr>
        <p:txBody>
          <a:bodyPr/>
          <a:lstStyle/>
          <a:p>
            <a:fld id="{22CC8550-034B-471F-B1C8-A2B3976FE141}" type="slidenum">
              <a:rPr lang="pt-BR">
                <a:cs typeface="Arial" charset="0"/>
              </a:rPr>
              <a:pPr/>
              <a:t>24</a:t>
            </a:fld>
            <a:endParaRPr lang="pt-BR">
              <a:cs typeface="Arial" charset="0"/>
            </a:endParaRPr>
          </a:p>
        </p:txBody>
      </p:sp>
      <p:sp>
        <p:nvSpPr>
          <p:cNvPr id="2" name="Notes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</p:spPr>
        <p:txBody>
          <a:bodyPr/>
          <a:lstStyle/>
          <a:p>
            <a:fld id="{22CC8550-034B-471F-B1C8-A2B3976FE141}" type="slidenum">
              <a:rPr lang="pt-BR">
                <a:cs typeface="Arial" charset="0"/>
              </a:rPr>
              <a:pPr/>
              <a:t>25</a:t>
            </a:fld>
            <a:endParaRPr lang="pt-BR">
              <a:cs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  <p:sp>
        <p:nvSpPr>
          <p:cNvPr id="45060" name="Espaço Reservado para Anotações 3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  <p:sp>
        <p:nvSpPr>
          <p:cNvPr id="45060" name="Espaço Reservado para Anotações 3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9"/>
          <p:cNvSpPr txBox="1">
            <a:spLocks noGrp="1" noChangeArrowheads="1"/>
          </p:cNvSpPr>
          <p:nvPr/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4348" tIns="47174" rIns="94348" bIns="47174" anchor="b"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r">
              <a:buFont typeface="Times New Roman" pitchFamily="18" charset="0"/>
              <a:buNone/>
            </a:pPr>
            <a:fld id="{C409C96F-584C-464E-9A4A-A79B0F5F2C23}" type="slidenum">
              <a:rPr lang="en-GB" sz="1200" b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pPr algn="r">
                <a:buFont typeface="Times New Roman" pitchFamily="18" charset="0"/>
                <a:buNone/>
              </a:pPr>
              <a:t>49</a:t>
            </a:fld>
            <a:endParaRPr lang="en-GB" sz="1200" b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5843" name="Text Box 1"/>
          <p:cNvSpPr txBox="1">
            <a:spLocks noChangeArrowheads="1"/>
          </p:cNvSpPr>
          <p:nvPr/>
        </p:nvSpPr>
        <p:spPr bwMode="auto">
          <a:xfrm>
            <a:off x="1258888" y="728663"/>
            <a:ext cx="4340225" cy="36417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pt-BR"/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body"/>
          </p:nvPr>
        </p:nvSpPr>
        <p:spPr>
          <a:xfrm>
            <a:off x="914400" y="4611688"/>
            <a:ext cx="5026025" cy="4370387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276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A5295A6-F505-47D4-8E30-996DF2495BD8}" type="slidenum">
              <a:rPr lang="pt-BR" altLang="pt-BR" smtClean="0">
                <a:cs typeface="Arial" charset="0"/>
              </a:rPr>
              <a:pPr>
                <a:spcBef>
                  <a:spcPct val="0"/>
                </a:spcBef>
              </a:pPr>
              <a:t>50</a:t>
            </a:fld>
            <a:endParaRPr lang="pt-BR" altLang="pt-BR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6370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  <p:sp>
        <p:nvSpPr>
          <p:cNvPr id="186371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1672414-0B41-764B-B1B1-9CA392A2E1F2}" type="slidenum">
              <a:rPr lang="pt-BR" sz="1200" b="0">
                <a:solidFill>
                  <a:schemeClr val="tx1"/>
                </a:solidFill>
              </a:rPr>
              <a:pPr/>
              <a:t>51</a:t>
            </a:fld>
            <a:endParaRPr lang="pt-BR" sz="1200" b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6370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  <p:sp>
        <p:nvSpPr>
          <p:cNvPr id="186371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1672414-0B41-764B-B1B1-9CA392A2E1F2}" type="slidenum">
              <a:rPr lang="pt-BR" sz="1200" b="0">
                <a:solidFill>
                  <a:schemeClr val="tx1"/>
                </a:solidFill>
              </a:rPr>
              <a:pPr/>
              <a:t>65</a:t>
            </a:fld>
            <a:endParaRPr lang="pt-BR" sz="1200" b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s-E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s-E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2EE3F9-7737-4159-829A-3817412F95DB}" type="slidenum">
              <a:rPr lang="pt-BR" smtClean="0"/>
              <a:pPr>
                <a:defRPr/>
              </a:pPr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99902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</p:spPr>
        <p:txBody>
          <a:bodyPr/>
          <a:lstStyle/>
          <a:p>
            <a:fld id="{22CC8550-034B-471F-B1C8-A2B3976FE141}" type="slidenum">
              <a:rPr lang="pt-BR">
                <a:cs typeface="Arial" charset="0"/>
              </a:rPr>
              <a:pPr/>
              <a:t>11</a:t>
            </a:fld>
            <a:endParaRPr lang="pt-BR">
              <a:cs typeface="Arial" charset="0"/>
            </a:endParaRPr>
          </a:p>
        </p:txBody>
      </p:sp>
      <p:sp>
        <p:nvSpPr>
          <p:cNvPr id="2" name="Notes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invGray">
          <a:xfrm>
            <a:off x="9542463" y="0"/>
            <a:ext cx="363537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  <a:defRPr/>
            </a:pPr>
            <a:endParaRPr lang="pt-BR">
              <a:ea typeface="+mn-ea"/>
            </a:endParaRPr>
          </a:p>
        </p:txBody>
      </p:sp>
      <p:sp>
        <p:nvSpPr>
          <p:cNvPr id="1027" name="Freeform 8"/>
          <p:cNvSpPr>
            <a:spLocks/>
          </p:cNvSpPr>
          <p:nvPr/>
        </p:nvSpPr>
        <p:spPr bwMode="white">
          <a:xfrm>
            <a:off x="0" y="-20638"/>
            <a:ext cx="9906000" cy="1682751"/>
          </a:xfrm>
          <a:custGeom>
            <a:avLst/>
            <a:gdLst>
              <a:gd name="T0" fmla="*/ 0 w 5760"/>
              <a:gd name="T1" fmla="*/ 2147483647 h 1060"/>
              <a:gd name="T2" fmla="*/ 0 w 5760"/>
              <a:gd name="T3" fmla="*/ 2147483647 h 1060"/>
              <a:gd name="T4" fmla="*/ 2147483647 w 5760"/>
              <a:gd name="T5" fmla="*/ 2147483647 h 1060"/>
              <a:gd name="T6" fmla="*/ 2147483647 w 5760"/>
              <a:gd name="T7" fmla="*/ 0 h 1060"/>
              <a:gd name="T8" fmla="*/ 2147483647 w 5760"/>
              <a:gd name="T9" fmla="*/ 0 h 1060"/>
              <a:gd name="T10" fmla="*/ 2147483647 w 5760"/>
              <a:gd name="T11" fmla="*/ 2147483647 h 1060"/>
              <a:gd name="T12" fmla="*/ 2147483647 w 5760"/>
              <a:gd name="T13" fmla="*/ 2147483647 h 1060"/>
              <a:gd name="T14" fmla="*/ 2147483647 w 5760"/>
              <a:gd name="T15" fmla="*/ 2147483647 h 1060"/>
              <a:gd name="T16" fmla="*/ 2147483647 w 5760"/>
              <a:gd name="T17" fmla="*/ 2147483647 h 1060"/>
              <a:gd name="T18" fmla="*/ 2147483647 w 5760"/>
              <a:gd name="T19" fmla="*/ 2147483647 h 1060"/>
              <a:gd name="T20" fmla="*/ 2147483647 w 5760"/>
              <a:gd name="T21" fmla="*/ 2147483647 h 1060"/>
              <a:gd name="T22" fmla="*/ 2147483647 w 5760"/>
              <a:gd name="T23" fmla="*/ 2147483647 h 1060"/>
              <a:gd name="T24" fmla="*/ 2147483647 w 5760"/>
              <a:gd name="T25" fmla="*/ 2147483647 h 1060"/>
              <a:gd name="T26" fmla="*/ 2147483647 w 5760"/>
              <a:gd name="T27" fmla="*/ 2147483647 h 1060"/>
              <a:gd name="T28" fmla="*/ 2147483647 w 5760"/>
              <a:gd name="T29" fmla="*/ 2147483647 h 1060"/>
              <a:gd name="T30" fmla="*/ 2147483647 w 5760"/>
              <a:gd name="T31" fmla="*/ 2147483647 h 1060"/>
              <a:gd name="T32" fmla="*/ 2147483647 w 5760"/>
              <a:gd name="T33" fmla="*/ 2147483647 h 1060"/>
              <a:gd name="T34" fmla="*/ 2147483647 w 5760"/>
              <a:gd name="T35" fmla="*/ 2147483647 h 1060"/>
              <a:gd name="T36" fmla="*/ 2147483647 w 5760"/>
              <a:gd name="T37" fmla="*/ 2147483647 h 1060"/>
              <a:gd name="T38" fmla="*/ 2147483647 w 5760"/>
              <a:gd name="T39" fmla="*/ 2147483647 h 1060"/>
              <a:gd name="T40" fmla="*/ 2147483647 w 5760"/>
              <a:gd name="T41" fmla="*/ 2147483647 h 1060"/>
              <a:gd name="T42" fmla="*/ 2147483647 w 5760"/>
              <a:gd name="T43" fmla="*/ 2147483647 h 1060"/>
              <a:gd name="T44" fmla="*/ 2147483647 w 5760"/>
              <a:gd name="T45" fmla="*/ 2147483647 h 1060"/>
              <a:gd name="T46" fmla="*/ 2147483647 w 5760"/>
              <a:gd name="T47" fmla="*/ 2147483647 h 1060"/>
              <a:gd name="T48" fmla="*/ 2147483647 w 5760"/>
              <a:gd name="T49" fmla="*/ 2147483647 h 1060"/>
              <a:gd name="T50" fmla="*/ 2147483647 w 5760"/>
              <a:gd name="T51" fmla="*/ 2147483647 h 1060"/>
              <a:gd name="T52" fmla="*/ 2147483647 w 5760"/>
              <a:gd name="T53" fmla="*/ 2147483647 h 1060"/>
              <a:gd name="T54" fmla="*/ 0 w 5760"/>
              <a:gd name="T55" fmla="*/ 2147483647 h 106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028" name="Freeform 9"/>
          <p:cNvSpPr>
            <a:spLocks/>
          </p:cNvSpPr>
          <p:nvPr/>
        </p:nvSpPr>
        <p:spPr bwMode="white">
          <a:xfrm>
            <a:off x="0" y="-20638"/>
            <a:ext cx="9086850" cy="1068388"/>
          </a:xfrm>
          <a:custGeom>
            <a:avLst/>
            <a:gdLst>
              <a:gd name="T0" fmla="*/ 0 w 5284"/>
              <a:gd name="T1" fmla="*/ 2147483647 h 673"/>
              <a:gd name="T2" fmla="*/ 0 w 5284"/>
              <a:gd name="T3" fmla="*/ 2147483647 h 673"/>
              <a:gd name="T4" fmla="*/ 2147483647 w 5284"/>
              <a:gd name="T5" fmla="*/ 2147483647 h 673"/>
              <a:gd name="T6" fmla="*/ 2147483647 w 5284"/>
              <a:gd name="T7" fmla="*/ 2147483647 h 673"/>
              <a:gd name="T8" fmla="*/ 2147483647 w 5284"/>
              <a:gd name="T9" fmla="*/ 2147483647 h 673"/>
              <a:gd name="T10" fmla="*/ 2147483647 w 5284"/>
              <a:gd name="T11" fmla="*/ 2147483647 h 673"/>
              <a:gd name="T12" fmla="*/ 2147483647 w 5284"/>
              <a:gd name="T13" fmla="*/ 2147483647 h 673"/>
              <a:gd name="T14" fmla="*/ 2147483647 w 5284"/>
              <a:gd name="T15" fmla="*/ 2147483647 h 673"/>
              <a:gd name="T16" fmla="*/ 2147483647 w 5284"/>
              <a:gd name="T17" fmla="*/ 2147483647 h 673"/>
              <a:gd name="T18" fmla="*/ 2147483647 w 5284"/>
              <a:gd name="T19" fmla="*/ 2147483647 h 673"/>
              <a:gd name="T20" fmla="*/ 2147483647 w 5284"/>
              <a:gd name="T21" fmla="*/ 2147483647 h 673"/>
              <a:gd name="T22" fmla="*/ 2147483647 w 5284"/>
              <a:gd name="T23" fmla="*/ 2147483647 h 673"/>
              <a:gd name="T24" fmla="*/ 2147483647 w 5284"/>
              <a:gd name="T25" fmla="*/ 2147483647 h 673"/>
              <a:gd name="T26" fmla="*/ 2147483647 w 5284"/>
              <a:gd name="T27" fmla="*/ 2147483647 h 673"/>
              <a:gd name="T28" fmla="*/ 2147483647 w 5284"/>
              <a:gd name="T29" fmla="*/ 2147483647 h 673"/>
              <a:gd name="T30" fmla="*/ 2147483647 w 5284"/>
              <a:gd name="T31" fmla="*/ 2147483647 h 673"/>
              <a:gd name="T32" fmla="*/ 2147483647 w 5284"/>
              <a:gd name="T33" fmla="*/ 2147483647 h 673"/>
              <a:gd name="T34" fmla="*/ 2147483647 w 5284"/>
              <a:gd name="T35" fmla="*/ 2147483647 h 673"/>
              <a:gd name="T36" fmla="*/ 2147483647 w 5284"/>
              <a:gd name="T37" fmla="*/ 2147483647 h 673"/>
              <a:gd name="T38" fmla="*/ 2147483647 w 5284"/>
              <a:gd name="T39" fmla="*/ 2147483647 h 673"/>
              <a:gd name="T40" fmla="*/ 2147483647 w 5284"/>
              <a:gd name="T41" fmla="*/ 2147483647 h 673"/>
              <a:gd name="T42" fmla="*/ 2147483647 w 5284"/>
              <a:gd name="T43" fmla="*/ 2147483647 h 673"/>
              <a:gd name="T44" fmla="*/ 2147483647 w 5284"/>
              <a:gd name="T45" fmla="*/ 2147483647 h 673"/>
              <a:gd name="T46" fmla="*/ 2147483647 w 5284"/>
              <a:gd name="T47" fmla="*/ 2147483647 h 673"/>
              <a:gd name="T48" fmla="*/ 2147483647 w 5284"/>
              <a:gd name="T49" fmla="*/ 2147483647 h 673"/>
              <a:gd name="T50" fmla="*/ 2147483647 w 5284"/>
              <a:gd name="T51" fmla="*/ 2147483647 h 673"/>
              <a:gd name="T52" fmla="*/ 2147483647 w 5284"/>
              <a:gd name="T53" fmla="*/ 0 h 673"/>
              <a:gd name="T54" fmla="*/ 2147483647 w 5284"/>
              <a:gd name="T55" fmla="*/ 0 h 673"/>
              <a:gd name="T56" fmla="*/ 2147483647 w 5284"/>
              <a:gd name="T57" fmla="*/ 2147483647 h 673"/>
              <a:gd name="T58" fmla="*/ 2147483647 w 5284"/>
              <a:gd name="T59" fmla="*/ 2147483647 h 673"/>
              <a:gd name="T60" fmla="*/ 2147483647 w 5284"/>
              <a:gd name="T61" fmla="*/ 2147483647 h 673"/>
              <a:gd name="T62" fmla="*/ 2147483647 w 5284"/>
              <a:gd name="T63" fmla="*/ 2147483647 h 673"/>
              <a:gd name="T64" fmla="*/ 2147483647 w 5284"/>
              <a:gd name="T65" fmla="*/ 2147483647 h 673"/>
              <a:gd name="T66" fmla="*/ 2147483647 w 5284"/>
              <a:gd name="T67" fmla="*/ 2147483647 h 673"/>
              <a:gd name="T68" fmla="*/ 2147483647 w 5284"/>
              <a:gd name="T69" fmla="*/ 2147483647 h 673"/>
              <a:gd name="T70" fmla="*/ 2147483647 w 5284"/>
              <a:gd name="T71" fmla="*/ 2147483647 h 673"/>
              <a:gd name="T72" fmla="*/ 2147483647 w 5284"/>
              <a:gd name="T73" fmla="*/ 2147483647 h 673"/>
              <a:gd name="T74" fmla="*/ 2147483647 w 5284"/>
              <a:gd name="T75" fmla="*/ 2147483647 h 673"/>
              <a:gd name="T76" fmla="*/ 2147483647 w 5284"/>
              <a:gd name="T77" fmla="*/ 2147483647 h 673"/>
              <a:gd name="T78" fmla="*/ 2147483647 w 5284"/>
              <a:gd name="T79" fmla="*/ 2147483647 h 673"/>
              <a:gd name="T80" fmla="*/ 2147483647 w 5284"/>
              <a:gd name="T81" fmla="*/ 2147483647 h 673"/>
              <a:gd name="T82" fmla="*/ 2147483647 w 5284"/>
              <a:gd name="T83" fmla="*/ 2147483647 h 673"/>
              <a:gd name="T84" fmla="*/ 2147483647 w 5284"/>
              <a:gd name="T85" fmla="*/ 2147483647 h 673"/>
              <a:gd name="T86" fmla="*/ 0 w 5284"/>
              <a:gd name="T87" fmla="*/ 2147483647 h 67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029" name="Freeform 10"/>
          <p:cNvSpPr>
            <a:spLocks/>
          </p:cNvSpPr>
          <p:nvPr/>
        </p:nvSpPr>
        <p:spPr bwMode="white">
          <a:xfrm>
            <a:off x="0" y="-20638"/>
            <a:ext cx="4959350" cy="454026"/>
          </a:xfrm>
          <a:custGeom>
            <a:avLst/>
            <a:gdLst>
              <a:gd name="T0" fmla="*/ 0 w 2884"/>
              <a:gd name="T1" fmla="*/ 0 h 286"/>
              <a:gd name="T2" fmla="*/ 0 w 2884"/>
              <a:gd name="T3" fmla="*/ 2147483647 h 286"/>
              <a:gd name="T4" fmla="*/ 2147483647 w 2884"/>
              <a:gd name="T5" fmla="*/ 2147483647 h 286"/>
              <a:gd name="T6" fmla="*/ 2147483647 w 2884"/>
              <a:gd name="T7" fmla="*/ 2147483647 h 286"/>
              <a:gd name="T8" fmla="*/ 2147483647 w 2884"/>
              <a:gd name="T9" fmla="*/ 2147483647 h 286"/>
              <a:gd name="T10" fmla="*/ 2147483647 w 2884"/>
              <a:gd name="T11" fmla="*/ 2147483647 h 286"/>
              <a:gd name="T12" fmla="*/ 2147483647 w 2884"/>
              <a:gd name="T13" fmla="*/ 2147483647 h 286"/>
              <a:gd name="T14" fmla="*/ 2147483647 w 2884"/>
              <a:gd name="T15" fmla="*/ 2147483647 h 286"/>
              <a:gd name="T16" fmla="*/ 2147483647 w 2884"/>
              <a:gd name="T17" fmla="*/ 2147483647 h 286"/>
              <a:gd name="T18" fmla="*/ 2147483647 w 2884"/>
              <a:gd name="T19" fmla="*/ 2147483647 h 286"/>
              <a:gd name="T20" fmla="*/ 2147483647 w 2884"/>
              <a:gd name="T21" fmla="*/ 2147483647 h 286"/>
              <a:gd name="T22" fmla="*/ 2147483647 w 2884"/>
              <a:gd name="T23" fmla="*/ 2147483647 h 286"/>
              <a:gd name="T24" fmla="*/ 2147483647 w 2884"/>
              <a:gd name="T25" fmla="*/ 2147483647 h 286"/>
              <a:gd name="T26" fmla="*/ 2147483647 w 2884"/>
              <a:gd name="T27" fmla="*/ 2147483647 h 286"/>
              <a:gd name="T28" fmla="*/ 2147483647 w 2884"/>
              <a:gd name="T29" fmla="*/ 0 h 286"/>
              <a:gd name="T30" fmla="*/ 0 w 2884"/>
              <a:gd name="T31" fmla="*/ 0 h 28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7" name="16 Rectángulo"/>
          <p:cNvSpPr/>
          <p:nvPr userDrawn="1"/>
        </p:nvSpPr>
        <p:spPr bwMode="auto">
          <a:xfrm>
            <a:off x="-15875" y="-65088"/>
            <a:ext cx="10239375" cy="7072313"/>
          </a:xfrm>
          <a:prstGeom prst="rect">
            <a:avLst/>
          </a:prstGeom>
          <a:solidFill>
            <a:schemeClr val="bg2">
              <a:lumMod val="85000"/>
              <a:lumOff val="15000"/>
            </a:schemeClr>
          </a:solidFill>
          <a:ln w="12700" cap="sq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endParaRPr lang="es-EC">
              <a:ea typeface="+mn-ea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</p:sldLayoutIdLs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nimBg="1"/>
      <p:bldP spid="31746" grpId="1" animBg="1"/>
      <p:bldP spid="31746" grpId="2" animBg="1"/>
      <p:bldP spid="31746" grpId="3" animBg="1"/>
      <p:bldP spid="31746" grpId="4" animBg="1"/>
      <p:bldP spid="31746" grpId="5" animBg="1"/>
      <p:bldP spid="31746" grpId="6" animBg="1"/>
      <p:bldP spid="31746" grpId="7" animBg="1"/>
      <p:bldP spid="31746" grpId="8" animBg="1"/>
      <p:bldP spid="31746" grpId="9" animBg="1"/>
      <p:bldP spid="31746" grpId="10" animBg="1"/>
      <p:bldP spid="31746" grpId="11" animBg="1"/>
      <p:bldP spid="31746" grpId="12" animBg="1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://goo.gl/6CEXvP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4.bcb.gov.br/top50/port/top50.asp" TargetMode="External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9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://www.gazetadopovo.com.br/opiniao/artigos/o-banco-central-esta-suicidando-o-brasil-dh5s162swds5080e0d20jsmpc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0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ditoriacidada.org.br/wp-content/uploads/2012/06/Informativo-ESTADOS-III.pdf" TargetMode="External"/><Relationship Id="rId4" Type="http://schemas.openxmlformats.org/officeDocument/2006/relationships/hyperlink" Target="http://www.auditoriacidada.org.br/wp-content/uploads/2013/12/Carta-Senadores-II-2013-.pdf" TargetMode="External"/><Relationship Id="rId5" Type="http://schemas.openxmlformats.org/officeDocument/2006/relationships/hyperlink" Target="http://www.auditoriacidada.org.br/wp-content/uploads/2016/04/Nota-Te%CC%81cnica-ACD-1.2016-para-o-STF.pdf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://www.auditoriacidada.org.br/esquema-ilegal-de-geracao-de-dividas-publicas-para-estados-e-municipios/" TargetMode="Externa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4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5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6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7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iepecdg.com.br/uploads/artigos/SSRN-id2479685.pdf" TargetMode="External"/><Relationship Id="rId4" Type="http://schemas.openxmlformats.org/officeDocument/2006/relationships/hyperlink" Target="http://data.worldbank.org/indicator/SI.POV.GINI" TargetMode="Externa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.emf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9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www.divida-auditoriacidada.org.br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chart" Target="../charts/char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ditoriacidada.org.br" TargetMode="External"/><Relationship Id="rId4" Type="http://schemas.openxmlformats.org/officeDocument/2006/relationships/hyperlink" Target="http://www.facebook.com/auditoriacidada.pagina" TargetMode="External"/><Relationship Id="rId5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chart" Target="../charts/char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://data.worldbank.org/indicator/SI.POV.GINI" TargetMode="External"/><Relationship Id="rId4" Type="http://schemas.openxmlformats.org/officeDocument/2006/relationships/image" Target="../media/image28.emf"/><Relationship Id="rId1" Type="http://schemas.openxmlformats.org/officeDocument/2006/relationships/slideLayout" Target="../slideLayouts/slideLayout3.xml"/><Relationship Id="rId2" Type="http://schemas.openxmlformats.org/officeDocument/2006/relationships/hyperlink" Target="http://iepecdg.com.br/uploads/artigos/SSRN-id2479685.pdf" TargetMode="Externa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ditoriacidada.org.br" TargetMode="External"/><Relationship Id="rId4" Type="http://schemas.openxmlformats.org/officeDocument/2006/relationships/hyperlink" Target="http://www.facebook.com/auditoriacidada.pagina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272480" y="116632"/>
            <a:ext cx="9906000" cy="655564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200" u="sng" dirty="0">
              <a:solidFill>
                <a:srgbClr val="FFFF00"/>
              </a:solidFill>
            </a:endParaRPr>
          </a:p>
          <a:p>
            <a:pPr algn="ctr" eaLnBrk="0" hangingPunct="0">
              <a:spcBef>
                <a:spcPct val="50000"/>
              </a:spcBef>
            </a:pPr>
            <a:endParaRPr lang="pt-BR" sz="4400" i="1" u="sng" dirty="0" smtClean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2700" u="sng" dirty="0" smtClean="0">
              <a:solidFill>
                <a:srgbClr val="FFFF00"/>
              </a:solidFill>
            </a:endParaRPr>
          </a:p>
          <a:p>
            <a:pPr algn="ctr" eaLnBrk="0" hangingPunct="0"/>
            <a:endParaRPr lang="pt-BR" sz="2700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2700" u="sng" dirty="0">
              <a:solidFill>
                <a:srgbClr val="FFFF00"/>
              </a:solidFill>
            </a:endParaRPr>
          </a:p>
          <a:p>
            <a:pPr algn="ctr"/>
            <a:endParaRPr lang="en-US" sz="2500" b="0" i="1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/>
            <a:endParaRPr lang="pt-BR" sz="2500" b="0" i="1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/>
            <a:endParaRPr lang="pt-BR" sz="800" b="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pt-BR" sz="800" b="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pt-BR" sz="2000" b="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pt-BR" b="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Brasília, 26 de julho de 2016</a:t>
            </a:r>
            <a:endParaRPr lang="pt-BR" b="0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075" name="CaixaDeTexto 3"/>
          <p:cNvSpPr txBox="1">
            <a:spLocks noChangeArrowheads="1"/>
          </p:cNvSpPr>
          <p:nvPr/>
        </p:nvSpPr>
        <p:spPr bwMode="auto">
          <a:xfrm>
            <a:off x="560512" y="2565401"/>
            <a:ext cx="90010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pt-BR" sz="32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pt-BR" sz="32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pt-BR" sz="32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pt-BR" sz="3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REUNIÃO DE ESTUDOS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8504" y="548680"/>
            <a:ext cx="543877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740889"/>
              </p:ext>
            </p:extLst>
          </p:nvPr>
        </p:nvGraphicFramePr>
        <p:xfrm>
          <a:off x="1784648" y="1484784"/>
          <a:ext cx="6768752" cy="4320479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8900000" sy="23000" kx="-1200000" algn="bl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4512501"/>
                <a:gridCol w="2256251"/>
              </a:tblGrid>
              <a:tr h="1344149">
                <a:tc>
                  <a:txBody>
                    <a:bodyPr/>
                    <a:lstStyle/>
                    <a:p>
                      <a:r>
                        <a:rPr lang="pt-BR" sz="2400" b="0" noProof="0" smtClean="0">
                          <a:solidFill>
                            <a:schemeClr val="bg2"/>
                          </a:solidFill>
                        </a:rPr>
                        <a:t>VALOR TOTAL REFINANCIADO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noProof="0" smtClean="0">
                          <a:solidFill>
                            <a:srgbClr val="00003D"/>
                          </a:solidFill>
                        </a:rPr>
                        <a:t>R$ 112,18 bilhões</a:t>
                      </a:r>
                      <a:endParaRPr lang="pt-BR" sz="2400" b="1" noProof="0">
                        <a:solidFill>
                          <a:srgbClr val="00003D"/>
                        </a:solidFill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92D050"/>
                    </a:solidFill>
                  </a:tcPr>
                </a:tc>
              </a:tr>
              <a:tr h="1488165"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</a:pPr>
                      <a:r>
                        <a:rPr lang="pt-BR" sz="2400" b="1" noProof="0" smtClean="0"/>
                        <a:t>PAGAMENTOS EFETUADOS</a:t>
                      </a:r>
                      <a:endParaRPr lang="pt-BR" sz="2400" b="1" noProof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noProof="0" smtClean="0"/>
                        <a:t>R$ 246 </a:t>
                      </a:r>
                      <a:r>
                        <a:rPr lang="pt-BR" sz="2400" b="1" noProof="0" smtClean="0">
                          <a:solidFill>
                            <a:srgbClr val="00003D"/>
                          </a:solidFill>
                        </a:rPr>
                        <a:t>bilhões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FFFFFF"/>
                    </a:solidFill>
                  </a:tcPr>
                </a:tc>
              </a:tr>
              <a:tr h="1488165"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</a:pPr>
                      <a:r>
                        <a:rPr lang="pt-BR" sz="2400" b="1" noProof="0" smtClean="0"/>
                        <a:t>SALDO</a:t>
                      </a:r>
                      <a:r>
                        <a:rPr lang="pt-BR" sz="2400" b="1" baseline="0" noProof="0" smtClean="0"/>
                        <a:t> DEVEDOR EM 2014</a:t>
                      </a:r>
                      <a:endParaRPr lang="pt-BR" sz="2400" b="1" noProof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noProof="0" dirty="0" err="1" smtClean="0"/>
                        <a:t>R</a:t>
                      </a:r>
                      <a:r>
                        <a:rPr lang="pt-BR" sz="2400" b="1" noProof="0" dirty="0" smtClean="0"/>
                        <a:t>$</a:t>
                      </a:r>
                      <a:r>
                        <a:rPr lang="pt-BR" sz="2400" b="1" baseline="0" noProof="0" dirty="0" smtClean="0"/>
                        <a:t> 422 </a:t>
                      </a:r>
                      <a:r>
                        <a:rPr lang="pt-BR" sz="2400" b="1" noProof="0" dirty="0" smtClean="0">
                          <a:solidFill>
                            <a:srgbClr val="00003D"/>
                          </a:solidFill>
                        </a:rPr>
                        <a:t>bilhões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60512" y="385500"/>
            <a:ext cx="88569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92D050"/>
                </a:solidFill>
                <a:latin typeface="Tahoma"/>
                <a:cs typeface="Tahoma"/>
              </a:rPr>
              <a:t>DÍVIDA DOS ESTADOS COM A </a:t>
            </a:r>
            <a:r>
              <a:rPr lang="pt-BR" sz="2800" dirty="0" smtClean="0">
                <a:solidFill>
                  <a:srgbClr val="92D050"/>
                </a:solidFill>
                <a:latin typeface="Tahoma"/>
                <a:cs typeface="Tahoma"/>
              </a:rPr>
              <a:t>UNIÃO</a:t>
            </a:r>
          </a:p>
          <a:p>
            <a:pPr algn="ctr"/>
            <a:r>
              <a:rPr lang="pt-BR" sz="2800" dirty="0" smtClean="0">
                <a:solidFill>
                  <a:srgbClr val="92D050"/>
                </a:solidFill>
                <a:latin typeface="Tahoma"/>
                <a:cs typeface="Tahoma"/>
              </a:rPr>
              <a:t>1999 </a:t>
            </a:r>
            <a:r>
              <a:rPr lang="pt-BR" sz="2800" dirty="0">
                <a:solidFill>
                  <a:srgbClr val="92D050"/>
                </a:solidFill>
                <a:latin typeface="Tahoma"/>
                <a:cs typeface="Tahoma"/>
              </a:rPr>
              <a:t>a </a:t>
            </a:r>
            <a:r>
              <a:rPr lang="pt-BR" sz="2800" dirty="0" smtClean="0">
                <a:solidFill>
                  <a:srgbClr val="92D050"/>
                </a:solidFill>
                <a:latin typeface="Tahoma"/>
                <a:cs typeface="Tahoma"/>
              </a:rPr>
              <a:t>2014</a:t>
            </a:r>
            <a:endParaRPr lang="en-US" sz="2800" dirty="0">
              <a:solidFill>
                <a:srgbClr val="92D050"/>
              </a:solidFill>
              <a:latin typeface="Tahoma"/>
              <a:cs typeface="Tahom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60512" y="6021288"/>
            <a:ext cx="93454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pt-BR" sz="2000" b="0" dirty="0" smtClean="0">
                <a:solidFill>
                  <a:srgbClr val="FFFFFF"/>
                </a:solidFill>
              </a:rPr>
              <a:t>Fontes: </a:t>
            </a:r>
            <a:r>
              <a:rPr lang="pt-BR" sz="2000" b="0" dirty="0">
                <a:solidFill>
                  <a:srgbClr val="FFFFFF"/>
                </a:solidFill>
              </a:rPr>
              <a:t>Saldo inicial obtido da Tabela fornecida pelo Tesouro Nacional à CPI. </a:t>
            </a:r>
            <a:r>
              <a:rPr lang="pt-BR" sz="2000" b="0" dirty="0" smtClean="0">
                <a:solidFill>
                  <a:srgbClr val="FFFFFF"/>
                </a:solidFill>
              </a:rPr>
              <a:t>Pagamentos </a:t>
            </a:r>
            <a:r>
              <a:rPr lang="pt-BR" sz="2000" b="0" dirty="0">
                <a:solidFill>
                  <a:srgbClr val="FFFFFF"/>
                </a:solidFill>
              </a:rPr>
              <a:t>efetuados e Saldo devedor obtidos do Balanço Geral da União</a:t>
            </a:r>
            <a:r>
              <a:rPr lang="pt-BR" b="0" dirty="0">
                <a:solidFill>
                  <a:srgbClr val="FFFFFF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869063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28464" y="-171400"/>
            <a:ext cx="9777536" cy="486287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200" u="sng" dirty="0">
              <a:solidFill>
                <a:srgbClr val="FFFF00"/>
              </a:solidFill>
            </a:endParaRPr>
          </a:p>
          <a:p>
            <a:pPr algn="ctr" eaLnBrk="0" hangingPunct="0">
              <a:spcBef>
                <a:spcPct val="50000"/>
              </a:spcBef>
            </a:pPr>
            <a:endParaRPr lang="pt-BR" sz="4400" i="1" u="sng" dirty="0" smtClean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2700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500" i="1" u="sng" dirty="0">
              <a:solidFill>
                <a:schemeClr val="accent1"/>
              </a:solidFill>
            </a:endParaRPr>
          </a:p>
          <a:p>
            <a:pPr algn="ctr" eaLnBrk="0" hangingPunct="0"/>
            <a:endParaRPr lang="pt-BR" sz="500" i="1" u="sng" dirty="0">
              <a:solidFill>
                <a:schemeClr val="accent1"/>
              </a:solidFill>
            </a:endParaRPr>
          </a:p>
          <a:p>
            <a:pPr algn="ctr" eaLnBrk="0" hangingPunct="0"/>
            <a:endParaRPr lang="pt-BR" sz="500" b="0" i="1" u="sng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en-US" sz="2500" b="0" i="1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/>
            <a:endParaRPr lang="en-US" sz="2500" b="0" i="1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</p:txBody>
      </p:sp>
      <p:sp>
        <p:nvSpPr>
          <p:cNvPr id="3075" name="CaixaDeTexto 3"/>
          <p:cNvSpPr txBox="1">
            <a:spLocks noChangeArrowheads="1"/>
          </p:cNvSpPr>
          <p:nvPr/>
        </p:nvSpPr>
        <p:spPr bwMode="auto">
          <a:xfrm flipH="1">
            <a:off x="200472" y="188640"/>
            <a:ext cx="9937104" cy="6487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pt-BR" sz="8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pt-BR" sz="2800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PRIORIDADE PARA GASTOS COM A DÍVIDA</a:t>
            </a:r>
          </a:p>
          <a:p>
            <a:pPr algn="ctr">
              <a:lnSpc>
                <a:spcPct val="120000"/>
              </a:lnSpc>
            </a:pPr>
            <a:endParaRPr lang="pt-BR" sz="800" b="0" dirty="0">
              <a:solidFill>
                <a:schemeClr val="tx1"/>
              </a:solidFill>
              <a:latin typeface="Tahoma"/>
              <a:cs typeface="Tahoma"/>
            </a:endParaRPr>
          </a:p>
          <a:p>
            <a:pPr algn="just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</a:pPr>
            <a:r>
              <a:rPr lang="pt-BR" sz="2000" b="0" dirty="0" smtClean="0">
                <a:solidFill>
                  <a:schemeClr val="tx1"/>
                </a:solidFill>
                <a:latin typeface="Tahoma"/>
                <a:cs typeface="Tahoma"/>
              </a:rPr>
              <a:t>A </a:t>
            </a:r>
            <a:r>
              <a:rPr lang="pt-BR" sz="2000" b="0" dirty="0">
                <a:solidFill>
                  <a:schemeClr val="tx1"/>
                </a:solidFill>
                <a:latin typeface="Tahoma"/>
                <a:cs typeface="Tahoma"/>
              </a:rPr>
              <a:t>prioridade na alocação de recursos para o pagamento de juros da dívida pública tem sido a principal justificativa para cortes de direitos sociais e desvinculação de receitas que a Constituição Federal designara especificamente para áreas sociais, especialmente a Seguridade Social, que engloba as áreas da Saúde, Previdência e Assistência Social</a:t>
            </a:r>
            <a:r>
              <a:rPr lang="pt-BR" sz="2000" b="0" dirty="0" smtClean="0">
                <a:solidFill>
                  <a:schemeClr val="tx1"/>
                </a:solidFill>
                <a:latin typeface="Tahoma"/>
                <a:cs typeface="Tahoma"/>
              </a:rPr>
              <a:t>.</a:t>
            </a:r>
          </a:p>
          <a:p>
            <a:pPr algn="just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</a:pPr>
            <a:endParaRPr lang="pt-BR" sz="2000" b="0" dirty="0">
              <a:solidFill>
                <a:schemeClr val="tx1"/>
              </a:solidFill>
              <a:latin typeface="Tahoma"/>
              <a:cs typeface="Tahoma"/>
            </a:endParaRPr>
          </a:p>
          <a:p>
            <a:pPr algn="just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</a:pPr>
            <a:r>
              <a:rPr lang="pt-BR" sz="2000" dirty="0" smtClean="0">
                <a:solidFill>
                  <a:schemeClr val="tx1"/>
                </a:solidFill>
                <a:latin typeface="Tahoma"/>
                <a:cs typeface="Tahoma"/>
              </a:rPr>
              <a:t>CENÁRIO DE CRISE: Falaciosos déficits</a:t>
            </a:r>
            <a:endParaRPr lang="pt-BR" sz="2000" dirty="0">
              <a:solidFill>
                <a:schemeClr val="tx1"/>
              </a:solidFill>
              <a:latin typeface="Tahoma"/>
              <a:cs typeface="Tahoma"/>
            </a:endParaRPr>
          </a:p>
          <a:p>
            <a:pPr algn="ctr"/>
            <a:endParaRPr lang="pt-BR" sz="2000" dirty="0" smtClean="0">
              <a:solidFill>
                <a:srgbClr val="94C600"/>
              </a:solidFill>
              <a:latin typeface="Tahoma"/>
              <a:cs typeface="Tahoma"/>
            </a:endParaRPr>
          </a:p>
          <a:p>
            <a:pPr algn="ctr"/>
            <a:r>
              <a:rPr lang="pt-BR" sz="2000" dirty="0" smtClean="0">
                <a:solidFill>
                  <a:srgbClr val="94C600"/>
                </a:solidFill>
                <a:latin typeface="Tahoma"/>
                <a:cs typeface="Tahoma"/>
              </a:rPr>
              <a:t>Cenário </a:t>
            </a:r>
            <a:r>
              <a:rPr lang="pt-BR" sz="2000" dirty="0">
                <a:solidFill>
                  <a:srgbClr val="94C600"/>
                </a:solidFill>
                <a:latin typeface="Tahoma"/>
                <a:cs typeface="Tahoma"/>
              </a:rPr>
              <a:t>propício para contrarreformas </a:t>
            </a:r>
            <a:r>
              <a:rPr lang="pt-BR" sz="2000" dirty="0" smtClean="0">
                <a:solidFill>
                  <a:srgbClr val="94C600"/>
                </a:solidFill>
                <a:latin typeface="Tahoma"/>
                <a:cs typeface="Tahoma"/>
              </a:rPr>
              <a:t>(Previdência, Trabalhista, Privatizações) e </a:t>
            </a:r>
            <a:r>
              <a:rPr lang="pt-BR" sz="2000" dirty="0">
                <a:solidFill>
                  <a:srgbClr val="94C600"/>
                </a:solidFill>
                <a:latin typeface="Tahoma"/>
                <a:cs typeface="Tahoma"/>
              </a:rPr>
              <a:t>abusivos projetos: </a:t>
            </a:r>
          </a:p>
          <a:p>
            <a:pPr algn="ctr"/>
            <a:endParaRPr lang="pt-BR" sz="1100" dirty="0">
              <a:solidFill>
                <a:srgbClr val="94C600"/>
              </a:solidFill>
              <a:latin typeface="Tahoma"/>
              <a:cs typeface="Tahoma"/>
            </a:endParaRPr>
          </a:p>
          <a:p>
            <a:pPr marL="457200" indent="-457200" algn="ctr">
              <a:buFont typeface="Courier New"/>
              <a:buChar char="o"/>
            </a:pPr>
            <a:r>
              <a:rPr lang="pt-BR" sz="2000" dirty="0">
                <a:solidFill>
                  <a:srgbClr val="94C600"/>
                </a:solidFill>
                <a:latin typeface="Tahoma"/>
                <a:cs typeface="Tahoma"/>
              </a:rPr>
              <a:t>PLP 257/2016 </a:t>
            </a:r>
          </a:p>
          <a:p>
            <a:pPr algn="ctr"/>
            <a:endParaRPr lang="pt-BR" sz="2000" dirty="0">
              <a:solidFill>
                <a:srgbClr val="94C600"/>
              </a:solidFill>
              <a:latin typeface="Tahoma"/>
              <a:cs typeface="Tahoma"/>
            </a:endParaRPr>
          </a:p>
          <a:p>
            <a:pPr marL="457200" indent="-457200" algn="ctr">
              <a:buFont typeface="Courier New"/>
              <a:buChar char="o"/>
            </a:pPr>
            <a:r>
              <a:rPr lang="pt-BR" sz="2000" dirty="0">
                <a:solidFill>
                  <a:srgbClr val="94C600"/>
                </a:solidFill>
                <a:latin typeface="Tahoma"/>
                <a:cs typeface="Tahoma"/>
              </a:rPr>
              <a:t>PEC 241/2016</a:t>
            </a:r>
          </a:p>
          <a:p>
            <a:pPr algn="ctr"/>
            <a:endParaRPr lang="pt-BR" sz="2000" dirty="0">
              <a:solidFill>
                <a:srgbClr val="94C600"/>
              </a:solidFill>
              <a:latin typeface="Tahoma"/>
              <a:cs typeface="Tahoma"/>
            </a:endParaRPr>
          </a:p>
          <a:p>
            <a:pPr marL="457200" indent="-457200" algn="ctr">
              <a:buFont typeface="Courier New"/>
              <a:buChar char="o"/>
            </a:pPr>
            <a:r>
              <a:rPr lang="pt-BR" sz="2000" dirty="0">
                <a:solidFill>
                  <a:srgbClr val="94C600"/>
                </a:solidFill>
                <a:latin typeface="Tahoma"/>
                <a:cs typeface="Tahoma"/>
              </a:rPr>
              <a:t>PEC 143/2015 e PEC 31/2016</a:t>
            </a:r>
            <a:endParaRPr lang="pt-BR" sz="2000" dirty="0">
              <a:solidFill>
                <a:schemeClr val="accent1"/>
              </a:solidFill>
              <a:latin typeface="Tahoma"/>
              <a:cs typeface="Tahoma"/>
            </a:endParaRPr>
          </a:p>
          <a:p>
            <a:pPr>
              <a:spcBef>
                <a:spcPts val="300"/>
              </a:spcBef>
              <a:spcAft>
                <a:spcPts val="600"/>
              </a:spcAft>
            </a:pPr>
            <a:endParaRPr lang="pt-BR" sz="2000" b="0" dirty="0">
              <a:solidFill>
                <a:schemeClr val="tx1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9802236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2480" y="188641"/>
            <a:ext cx="9633520" cy="6885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dirty="0" smtClean="0">
                <a:solidFill>
                  <a:srgbClr val="94C600"/>
                </a:solidFill>
                <a:latin typeface="Tahoma"/>
                <a:cs typeface="Tahoma"/>
              </a:rPr>
              <a:t>Cenário de Escassez: DÉFICIT</a:t>
            </a:r>
          </a:p>
          <a:p>
            <a:r>
              <a:rPr lang="pt-BR" dirty="0"/>
              <a:t>	</a:t>
            </a:r>
            <a:endParaRPr lang="pt-BR" dirty="0" smtClean="0"/>
          </a:p>
          <a:p>
            <a:r>
              <a:rPr lang="pt-BR" sz="2800" dirty="0" smtClean="0">
                <a:solidFill>
                  <a:srgbClr val="92D050"/>
                </a:solidFill>
                <a:latin typeface="Tahoma"/>
                <a:cs typeface="Tahoma"/>
              </a:rPr>
              <a:t>2016 </a:t>
            </a:r>
          </a:p>
          <a:p>
            <a:r>
              <a:rPr lang="pt-BR" sz="2800" b="0" smtClean="0">
                <a:solidFill>
                  <a:schemeClr val="tx1"/>
                </a:solidFill>
                <a:latin typeface="Tahoma"/>
                <a:cs typeface="Tahoma"/>
              </a:rPr>
              <a:t>Projeção </a:t>
            </a:r>
            <a:r>
              <a:rPr lang="pt-BR" sz="2800" b="0" dirty="0" smtClean="0">
                <a:solidFill>
                  <a:schemeClr val="tx1"/>
                </a:solidFill>
                <a:latin typeface="Tahoma"/>
                <a:cs typeface="Tahoma"/>
              </a:rPr>
              <a:t>de </a:t>
            </a:r>
            <a:r>
              <a:rPr lang="pt-BR" sz="2800" b="0" dirty="0">
                <a:solidFill>
                  <a:srgbClr val="92D050"/>
                </a:solidFill>
                <a:latin typeface="Tahoma"/>
                <a:cs typeface="Tahoma"/>
              </a:rPr>
              <a:t>déficit de R$170,5 bilhões </a:t>
            </a:r>
            <a:r>
              <a:rPr lang="pt-BR" sz="2800" b="0" dirty="0">
                <a:solidFill>
                  <a:schemeClr val="tx1"/>
                </a:solidFill>
                <a:latin typeface="Tahoma"/>
                <a:cs typeface="Tahoma"/>
              </a:rPr>
              <a:t>nas contas do Setor Público Consolidado (que engloba os orçamentos do Tesouro Nacional, Banco Central e Previdência Social).</a:t>
            </a:r>
          </a:p>
          <a:p>
            <a:endParaRPr lang="pt-BR" sz="2800" b="0" dirty="0" smtClean="0">
              <a:solidFill>
                <a:schemeClr val="tx1"/>
              </a:solidFill>
              <a:latin typeface="Tahoma"/>
              <a:cs typeface="Tahoma"/>
            </a:endParaRPr>
          </a:p>
          <a:p>
            <a:r>
              <a:rPr lang="pt-BR" sz="2800" dirty="0" smtClean="0">
                <a:solidFill>
                  <a:srgbClr val="92D050"/>
                </a:solidFill>
                <a:latin typeface="Tahoma"/>
                <a:cs typeface="Tahoma"/>
              </a:rPr>
              <a:t>2015 </a:t>
            </a:r>
          </a:p>
          <a:p>
            <a:r>
              <a:rPr lang="pt-BR" sz="2800" b="0" dirty="0" smtClean="0">
                <a:solidFill>
                  <a:schemeClr val="tx1"/>
                </a:solidFill>
                <a:latin typeface="Tahoma"/>
                <a:cs typeface="Tahoma"/>
              </a:rPr>
              <a:t>No </a:t>
            </a:r>
            <a:r>
              <a:rPr lang="pt-BR" sz="2800" b="0" dirty="0">
                <a:solidFill>
                  <a:schemeClr val="tx1"/>
                </a:solidFill>
                <a:latin typeface="Tahoma"/>
                <a:cs typeface="Tahoma"/>
              </a:rPr>
              <a:t>ano de 2015, o mesmo Setor Público Consolidado fechou em </a:t>
            </a:r>
            <a:r>
              <a:rPr lang="pt-BR" sz="2800" b="0" dirty="0">
                <a:solidFill>
                  <a:srgbClr val="92D050"/>
                </a:solidFill>
                <a:latin typeface="Tahoma"/>
                <a:cs typeface="Tahoma"/>
              </a:rPr>
              <a:t>déficit de </a:t>
            </a:r>
            <a:r>
              <a:rPr lang="pt-BR" sz="2800" b="0" dirty="0" err="1">
                <a:solidFill>
                  <a:srgbClr val="92D050"/>
                </a:solidFill>
                <a:latin typeface="Tahoma"/>
                <a:cs typeface="Tahoma"/>
              </a:rPr>
              <a:t>R</a:t>
            </a:r>
            <a:r>
              <a:rPr lang="pt-BR" sz="2800" b="0" dirty="0">
                <a:solidFill>
                  <a:srgbClr val="92D050"/>
                </a:solidFill>
                <a:latin typeface="Tahoma"/>
                <a:cs typeface="Tahoma"/>
              </a:rPr>
              <a:t>$ 111,2 bilhões</a:t>
            </a:r>
            <a:r>
              <a:rPr lang="pt-BR" sz="2800" b="0" dirty="0">
                <a:solidFill>
                  <a:schemeClr val="tx1"/>
                </a:solidFill>
                <a:latin typeface="Tahoma"/>
                <a:cs typeface="Tahoma"/>
              </a:rPr>
              <a:t>, como amplamente noticiado.</a:t>
            </a:r>
          </a:p>
          <a:p>
            <a:pPr>
              <a:lnSpc>
                <a:spcPct val="120000"/>
              </a:lnSpc>
            </a:pPr>
            <a:endParaRPr lang="pt-BR" sz="2800" b="0" dirty="0" smtClean="0">
              <a:solidFill>
                <a:schemeClr val="tx1"/>
              </a:solidFill>
              <a:latin typeface="Tahoma"/>
              <a:cs typeface="Tahoma"/>
            </a:endParaRPr>
          </a:p>
          <a:p>
            <a:pPr algn="ctr">
              <a:lnSpc>
                <a:spcPct val="120000"/>
              </a:lnSpc>
            </a:pPr>
            <a:r>
              <a:rPr lang="pt-BR" sz="2800" dirty="0">
                <a:solidFill>
                  <a:srgbClr val="92D050"/>
                </a:solidFill>
                <a:latin typeface="Tahoma"/>
                <a:cs typeface="Tahoma"/>
              </a:rPr>
              <a:t>Que déficit é esse?</a:t>
            </a:r>
          </a:p>
          <a:p>
            <a:pPr>
              <a:lnSpc>
                <a:spcPct val="120000"/>
              </a:lnSpc>
            </a:pPr>
            <a:endParaRPr lang="pt-BR" sz="2800" b="0" dirty="0" smtClean="0">
              <a:solidFill>
                <a:schemeClr val="tx1"/>
              </a:solidFill>
              <a:latin typeface="Tahoma"/>
              <a:cs typeface="Tahoma"/>
            </a:endParaRPr>
          </a:p>
          <a:p>
            <a:pPr>
              <a:lnSpc>
                <a:spcPct val="120000"/>
              </a:lnSpc>
            </a:pPr>
            <a:endParaRPr lang="pt-BR" sz="2800" b="0" dirty="0">
              <a:solidFill>
                <a:schemeClr val="tx1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877392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249144" y="116632"/>
            <a:ext cx="3656856" cy="6647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dirty="0" smtClean="0">
                <a:solidFill>
                  <a:schemeClr val="accent1"/>
                </a:solidFill>
                <a:latin typeface="Tahoma"/>
                <a:cs typeface="Tahoma"/>
              </a:rPr>
              <a:t>QUANDO COMPUTADAS TODAS AS CONTAS NÃO HÁ DEFICIT</a:t>
            </a:r>
          </a:p>
          <a:p>
            <a:pPr lvl="0" algn="ctr"/>
            <a:endParaRPr lang="pt-BR" dirty="0">
              <a:solidFill>
                <a:schemeClr val="accent1"/>
              </a:solidFill>
              <a:latin typeface="Tahoma"/>
              <a:cs typeface="Tahoma"/>
            </a:endParaRPr>
          </a:p>
          <a:p>
            <a:pPr lvl="0" algn="ctr"/>
            <a:r>
              <a:rPr lang="pt-BR" dirty="0" smtClean="0">
                <a:solidFill>
                  <a:schemeClr val="accent1"/>
                </a:solidFill>
                <a:latin typeface="Tahoma"/>
                <a:cs typeface="Tahoma"/>
              </a:rPr>
              <a:t>SOBRARAM </a:t>
            </a:r>
            <a:r>
              <a:rPr lang="pt-BR" dirty="0" err="1" smtClean="0">
                <a:solidFill>
                  <a:schemeClr val="accent1"/>
                </a:solidFill>
                <a:latin typeface="Tahoma"/>
                <a:cs typeface="Tahoma"/>
              </a:rPr>
              <a:t>R</a:t>
            </a:r>
            <a:r>
              <a:rPr lang="pt-BR" dirty="0" smtClean="0">
                <a:solidFill>
                  <a:schemeClr val="accent1"/>
                </a:solidFill>
                <a:latin typeface="Tahoma"/>
                <a:cs typeface="Tahoma"/>
              </a:rPr>
              <a:t>$ 480 </a:t>
            </a:r>
            <a:r>
              <a:rPr lang="pt-BR" dirty="0">
                <a:solidFill>
                  <a:schemeClr val="accent1"/>
                </a:solidFill>
                <a:latin typeface="Tahoma"/>
                <a:cs typeface="Tahoma"/>
              </a:rPr>
              <a:t>bilhões </a:t>
            </a:r>
            <a:r>
              <a:rPr lang="pt-BR" dirty="0" smtClean="0">
                <a:solidFill>
                  <a:schemeClr val="accent1"/>
                </a:solidFill>
                <a:latin typeface="Tahoma"/>
                <a:cs typeface="Tahoma"/>
              </a:rPr>
              <a:t>em 2015</a:t>
            </a:r>
          </a:p>
          <a:p>
            <a:pPr lvl="0"/>
            <a:endParaRPr lang="pt-BR" sz="800" b="0" dirty="0">
              <a:solidFill>
                <a:schemeClr val="tx1"/>
              </a:solidFill>
              <a:latin typeface="Tahoma"/>
              <a:cs typeface="Tahoma"/>
            </a:endParaRPr>
          </a:p>
          <a:p>
            <a:pPr marL="342900" lvl="0" indent="-342900">
              <a:buFont typeface="Arial"/>
              <a:buChar char="•"/>
            </a:pPr>
            <a:r>
              <a:rPr lang="pt-BR" sz="2200" b="0" dirty="0">
                <a:solidFill>
                  <a:schemeClr val="tx1"/>
                </a:solidFill>
                <a:latin typeface="Tahoma"/>
                <a:cs typeface="Tahoma"/>
              </a:rPr>
              <a:t>Juros e amortizações da dívida: gasto mais relevante (42,43%</a:t>
            </a:r>
            <a:r>
              <a:rPr lang="pt-BR" sz="2200" b="0" dirty="0" smtClean="0">
                <a:solidFill>
                  <a:schemeClr val="tx1"/>
                </a:solidFill>
                <a:latin typeface="Tahoma"/>
                <a:cs typeface="Tahoma"/>
              </a:rPr>
              <a:t>)</a:t>
            </a:r>
          </a:p>
          <a:p>
            <a:pPr lvl="0"/>
            <a:endParaRPr lang="pt-BR" sz="2200" b="0" dirty="0">
              <a:solidFill>
                <a:schemeClr val="tx1"/>
              </a:solidFill>
              <a:latin typeface="Tahoma"/>
              <a:cs typeface="Tahoma"/>
            </a:endParaRPr>
          </a:p>
          <a:p>
            <a:pPr marL="342900" lvl="0" indent="-342900">
              <a:buFont typeface="Arial"/>
              <a:buChar char="•"/>
            </a:pPr>
            <a:r>
              <a:rPr lang="pt-BR" sz="2200" b="0" dirty="0" smtClean="0">
                <a:solidFill>
                  <a:schemeClr val="tx1"/>
                </a:solidFill>
                <a:latin typeface="Tahoma"/>
                <a:cs typeface="Tahoma"/>
              </a:rPr>
              <a:t>Dívida consumiu </a:t>
            </a:r>
            <a:r>
              <a:rPr lang="pt-BR" sz="2200" b="0" dirty="0">
                <a:solidFill>
                  <a:schemeClr val="tx1"/>
                </a:solidFill>
                <a:latin typeface="Tahoma"/>
                <a:cs typeface="Tahoma"/>
              </a:rPr>
              <a:t>não somente receitas financeiras, mas também outras receitas orçamentárias, retirando recursos de áreas </a:t>
            </a:r>
            <a:r>
              <a:rPr lang="pt-BR" sz="2200" b="0" dirty="0" smtClean="0">
                <a:solidFill>
                  <a:schemeClr val="tx1"/>
                </a:solidFill>
                <a:latin typeface="Tahoma"/>
                <a:cs typeface="Tahoma"/>
              </a:rPr>
              <a:t>essenciais</a:t>
            </a:r>
          </a:p>
          <a:p>
            <a:pPr lvl="0"/>
            <a:endParaRPr lang="pt-BR" sz="800" b="0" dirty="0">
              <a:solidFill>
                <a:schemeClr val="tx1"/>
              </a:solidFill>
              <a:latin typeface="Tahoma"/>
              <a:cs typeface="Tahoma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481" y="0"/>
            <a:ext cx="59766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55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4488" y="0"/>
            <a:ext cx="9073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accent1"/>
                </a:solidFill>
                <a:latin typeface="Tahoma"/>
                <a:cs typeface="Tahoma"/>
              </a:rPr>
              <a:t>Cenário de Escassez: Falacioso déficit</a:t>
            </a:r>
            <a:endParaRPr lang="pt-BR" sz="2000" b="0" dirty="0">
              <a:solidFill>
                <a:schemeClr val="accent1"/>
              </a:solidFill>
              <a:latin typeface="Tahoma"/>
              <a:cs typeface="Tahoma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576" y="548680"/>
            <a:ext cx="8062833" cy="505571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72480" y="5661248"/>
            <a:ext cx="9633520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pt-BR" b="0" dirty="0" smtClean="0">
                <a:solidFill>
                  <a:schemeClr val="accent1"/>
                </a:solidFill>
                <a:latin typeface="Tahoma"/>
                <a:cs typeface="Tahoma"/>
              </a:rPr>
              <a:t>Que déficit é esse? </a:t>
            </a:r>
          </a:p>
          <a:p>
            <a:pPr marL="342900" indent="-342900">
              <a:buFont typeface="Arial"/>
              <a:buChar char="•"/>
            </a:pPr>
            <a:r>
              <a:rPr lang="pt-BR" b="0" dirty="0" smtClean="0">
                <a:solidFill>
                  <a:schemeClr val="accent1"/>
                </a:solidFill>
                <a:latin typeface="Tahoma"/>
                <a:cs typeface="Tahoma"/>
              </a:rPr>
              <a:t>Se há déficit, por que querem aumentar a DRU de 20 para 30%?</a:t>
            </a:r>
          </a:p>
          <a:p>
            <a:pPr marL="342900" indent="-342900">
              <a:buFont typeface="Arial"/>
              <a:buChar char="•"/>
            </a:pPr>
            <a:r>
              <a:rPr lang="pt-BR" b="0" dirty="0" smtClean="0">
                <a:solidFill>
                  <a:schemeClr val="accent1"/>
                </a:solidFill>
                <a:latin typeface="Tahoma"/>
                <a:cs typeface="Tahoma"/>
              </a:rPr>
              <a:t>Se é um mal negócio, por que os bancos estão tão interessados?</a:t>
            </a:r>
            <a:endParaRPr lang="pt-BR" b="0" dirty="0">
              <a:solidFill>
                <a:schemeClr val="accent1"/>
              </a:solidFill>
              <a:latin typeface="Tahoma"/>
              <a:cs typeface="Tahom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21152" y="908720"/>
            <a:ext cx="2736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0" dirty="0">
                <a:latin typeface="Tahoma"/>
                <a:cs typeface="Tahoma"/>
              </a:rPr>
              <a:t>Folha online 30/05/2016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248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979080"/>
              </p:ext>
            </p:extLst>
          </p:nvPr>
        </p:nvGraphicFramePr>
        <p:xfrm>
          <a:off x="1424609" y="908726"/>
          <a:ext cx="7344815" cy="5546732"/>
        </p:xfrm>
        <a:graphic>
          <a:graphicData uri="http://schemas.openxmlformats.org/drawingml/2006/table">
            <a:tbl>
              <a:tblPr/>
              <a:tblGrid>
                <a:gridCol w="1530170"/>
                <a:gridCol w="1530170"/>
                <a:gridCol w="1530170"/>
                <a:gridCol w="2754305"/>
              </a:tblGrid>
              <a:tr h="510280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t-BR" sz="28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Resumo</a:t>
                      </a:r>
                      <a:endParaRPr lang="pt-BR" sz="28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5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10280">
                <a:tc gridSpan="4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Superávit da Seguridade Social - 2010 a 2015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5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54212"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2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2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bilhões</a:t>
                      </a:r>
                      <a:endParaRPr lang="pt-BR" sz="2800" b="1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2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5B4"/>
                    </a:solidFill>
                  </a:tcPr>
                </a:tc>
              </a:tr>
              <a:tr h="51028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2010</a:t>
                      </a:r>
                      <a:endParaRPr lang="pt-BR" sz="28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2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55,1</a:t>
                      </a:r>
                      <a:endParaRPr lang="pt-BR" sz="28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2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4"/>
                    </a:solidFill>
                  </a:tcPr>
                </a:tc>
              </a:tr>
              <a:tr h="51028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2011</a:t>
                      </a:r>
                      <a:endParaRPr lang="pt-BR" sz="2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2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76,1</a:t>
                      </a:r>
                      <a:endParaRPr lang="pt-BR" sz="2800" b="1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2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4"/>
                    </a:solidFill>
                  </a:tcPr>
                </a:tc>
              </a:tr>
              <a:tr h="51028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2012</a:t>
                      </a:r>
                      <a:endParaRPr lang="pt-BR" sz="2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2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83,3</a:t>
                      </a:r>
                      <a:endParaRPr lang="pt-BR" sz="2800" b="1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2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4"/>
                    </a:solidFill>
                  </a:tcPr>
                </a:tc>
              </a:tr>
              <a:tr h="51028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2013</a:t>
                      </a:r>
                      <a:endParaRPr lang="pt-BR" sz="2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2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78,2</a:t>
                      </a:r>
                      <a:endParaRPr lang="pt-BR" sz="2800" b="1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2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4"/>
                    </a:solidFill>
                  </a:tcPr>
                </a:tc>
              </a:tr>
              <a:tr h="51028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  <a:endParaRPr lang="pt-BR" sz="2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2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53,9</a:t>
                      </a:r>
                      <a:endParaRPr lang="pt-BR" sz="28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2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4"/>
                    </a:solidFill>
                  </a:tcPr>
                </a:tc>
              </a:tr>
              <a:tr h="51028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</a:t>
                      </a:r>
                      <a:endParaRPr lang="pt-BR" sz="2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24,2</a:t>
                      </a:r>
                      <a:endParaRPr lang="pt-BR" sz="28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4"/>
                    </a:solidFill>
                  </a:tcPr>
                </a:tc>
              </a:tr>
              <a:tr h="510280">
                <a:tc>
                  <a:txBody>
                    <a:bodyPr/>
                    <a:lstStyle/>
                    <a:p>
                      <a:pPr algn="ctr" fontAlgn="b"/>
                      <a:endParaRPr lang="pt-BR" sz="2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8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D9C4"/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72480" y="188640"/>
            <a:ext cx="9793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1"/>
                </a:solidFill>
                <a:latin typeface="Tahoma"/>
                <a:cs typeface="Tahoma"/>
              </a:rPr>
              <a:t>NÃO EXISTE O FALACIOSO DÉFICIT DA PREVIDÊNCIA</a:t>
            </a:r>
            <a:endParaRPr lang="en-US" sz="2800" dirty="0">
              <a:solidFill>
                <a:schemeClr val="accent1"/>
              </a:solidFill>
              <a:latin typeface="Tahoma"/>
              <a:cs typeface="Tahom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09184" y="5805264"/>
            <a:ext cx="3296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0" dirty="0" smtClean="0"/>
              <a:t>Fonte</a:t>
            </a:r>
            <a:r>
              <a:rPr lang="en-US" b="0" dirty="0" smtClean="0"/>
              <a:t>: ANFIP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5542014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16632"/>
            <a:ext cx="106416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92D050"/>
                </a:solidFill>
                <a:latin typeface="Tahoma"/>
                <a:cs typeface="Tahoma"/>
              </a:rPr>
              <a:t>Orçamento Geral da </a:t>
            </a:r>
            <a:r>
              <a:rPr lang="pt-BR" dirty="0" smtClean="0">
                <a:solidFill>
                  <a:srgbClr val="92D050"/>
                </a:solidFill>
                <a:latin typeface="Tahoma"/>
                <a:cs typeface="Tahoma"/>
              </a:rPr>
              <a:t>União 2015 </a:t>
            </a:r>
            <a:r>
              <a:rPr lang="pt-BR" sz="2000" dirty="0">
                <a:solidFill>
                  <a:srgbClr val="92D050"/>
                </a:solidFill>
                <a:latin typeface="Tahoma"/>
                <a:cs typeface="Tahoma"/>
              </a:rPr>
              <a:t>(</a:t>
            </a:r>
            <a:r>
              <a:rPr lang="pt-BR" sz="2000" dirty="0" smtClean="0">
                <a:solidFill>
                  <a:srgbClr val="92D050"/>
                </a:solidFill>
                <a:latin typeface="Tahoma"/>
                <a:cs typeface="Tahoma"/>
              </a:rPr>
              <a:t>Executado) </a:t>
            </a:r>
            <a:r>
              <a:rPr lang="pt-BR" sz="2200" dirty="0" smtClean="0">
                <a:solidFill>
                  <a:srgbClr val="92D050"/>
                </a:solidFill>
                <a:latin typeface="Tahoma"/>
                <a:cs typeface="Tahoma"/>
              </a:rPr>
              <a:t>Total = </a:t>
            </a:r>
            <a:r>
              <a:rPr lang="pt-BR" sz="2200" dirty="0" err="1" smtClean="0">
                <a:solidFill>
                  <a:srgbClr val="92D050"/>
                </a:solidFill>
                <a:latin typeface="Tahoma"/>
                <a:cs typeface="Tahoma"/>
              </a:rPr>
              <a:t>R</a:t>
            </a:r>
            <a:r>
              <a:rPr lang="pt-BR" sz="2200" dirty="0">
                <a:solidFill>
                  <a:srgbClr val="92D050"/>
                </a:solidFill>
                <a:latin typeface="Tahoma"/>
                <a:cs typeface="Tahoma"/>
              </a:rPr>
              <a:t>$ </a:t>
            </a:r>
            <a:r>
              <a:rPr lang="pt-BR" sz="2200" dirty="0" smtClean="0">
                <a:solidFill>
                  <a:srgbClr val="92D050"/>
                </a:solidFill>
                <a:latin typeface="Tahoma"/>
                <a:cs typeface="Tahoma"/>
              </a:rPr>
              <a:t>2,268 trilhão</a:t>
            </a:r>
            <a:endParaRPr lang="pt-BR" sz="2200" dirty="0">
              <a:solidFill>
                <a:srgbClr val="92D050"/>
              </a:solidFill>
              <a:latin typeface="Tahoma"/>
              <a:cs typeface="Tahom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4488" y="6597352"/>
            <a:ext cx="95615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tx1"/>
                </a:solidFill>
                <a:latin typeface="Tahoma"/>
                <a:cs typeface="Tahoma"/>
              </a:rPr>
              <a:t>Fonte: SIAFI		Elaboração: AUDITORIA </a:t>
            </a:r>
            <a:r>
              <a:rPr lang="en-US" sz="1600" dirty="0" smtClean="0">
                <a:solidFill>
                  <a:schemeClr val="tx1"/>
                </a:solidFill>
                <a:latin typeface="Tahoma"/>
                <a:cs typeface="Tahoma"/>
              </a:rPr>
              <a:t>CIDADÃ DA DÍVIDA</a:t>
            </a:r>
            <a:endParaRPr lang="en-US" sz="1600" dirty="0">
              <a:solidFill>
                <a:schemeClr val="tx1"/>
              </a:solidFill>
              <a:latin typeface="Tahoma"/>
              <a:cs typeface="Tahoma"/>
            </a:endParaRPr>
          </a:p>
        </p:txBody>
      </p:sp>
      <p:pic>
        <p:nvPicPr>
          <p:cNvPr id="5" name="Imagem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536" y="620688"/>
            <a:ext cx="9001000" cy="5904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96776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9561512" cy="6763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MS PGothic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lnSpc>
                <a:spcPct val="70000"/>
              </a:lnSpc>
              <a:spcBef>
                <a:spcPts val="1800"/>
              </a:spcBef>
              <a:buClr>
                <a:srgbClr val="FF9900"/>
              </a:buClr>
              <a:buFont typeface="Times New Roman" charset="0"/>
              <a:buNone/>
            </a:pPr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PRIVILÉGIOS FINANCEIROS DO </a:t>
            </a:r>
          </a:p>
          <a:p>
            <a:pPr algn="ctr">
              <a:lnSpc>
                <a:spcPct val="70000"/>
              </a:lnSpc>
              <a:spcBef>
                <a:spcPts val="1800"/>
              </a:spcBef>
              <a:buClr>
                <a:srgbClr val="FF9900"/>
              </a:buClr>
              <a:buFont typeface="Times New Roman" charset="0"/>
              <a:buNone/>
            </a:pPr>
            <a:r>
              <a:rPr lang="pt-BR" sz="2800" dirty="0" smtClean="0">
                <a:solidFill>
                  <a:schemeClr val="accent1"/>
                </a:solidFill>
                <a:latin typeface="Tahoma" charset="0"/>
                <a:cs typeface="Tahoma" charset="0"/>
              </a:rPr>
              <a:t>“SISTEMA </a:t>
            </a:r>
            <a:r>
              <a:rPr lang="pt-BR" sz="2800" dirty="0">
                <a:solidFill>
                  <a:schemeClr val="accent1"/>
                </a:solidFill>
                <a:latin typeface="Tahoma" charset="0"/>
                <a:cs typeface="Tahoma" charset="0"/>
              </a:rPr>
              <a:t>DA </a:t>
            </a:r>
            <a:r>
              <a:rPr lang="pt-BR" sz="2800" dirty="0" smtClean="0">
                <a:solidFill>
                  <a:schemeClr val="accent1"/>
                </a:solidFill>
                <a:latin typeface="Tahoma" charset="0"/>
                <a:cs typeface="Tahoma" charset="0"/>
              </a:rPr>
              <a:t>DÍVIDA”</a:t>
            </a:r>
          </a:p>
          <a:p>
            <a:pPr marL="342900" indent="-342900" algn="just">
              <a:lnSpc>
                <a:spcPct val="120000"/>
              </a:lnSpc>
              <a:spcBef>
                <a:spcPts val="400"/>
              </a:spcBef>
              <a:buClr>
                <a:srgbClr val="FF9900"/>
              </a:buClr>
              <a:buFont typeface="Wingdings" charset="2"/>
              <a:buChar char="ü"/>
            </a:pPr>
            <a:r>
              <a:rPr lang="pt-BR" sz="2200" b="0" dirty="0">
                <a:solidFill>
                  <a:srgbClr val="FFFFFF"/>
                </a:solidFill>
                <a:latin typeface="Tahoma" charset="0"/>
                <a:cs typeface="Tahoma" charset="0"/>
              </a:rPr>
              <a:t>Juros </a:t>
            </a: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elevadíssimos mensais e cumulativos</a:t>
            </a:r>
          </a:p>
          <a:p>
            <a:pPr marL="342900" indent="-342900" algn="just">
              <a:lnSpc>
                <a:spcPct val="120000"/>
              </a:lnSpc>
              <a:spcBef>
                <a:spcPts val="400"/>
              </a:spcBef>
              <a:buClr>
                <a:srgbClr val="FF9900"/>
              </a:buClr>
              <a:buFont typeface="Wingdings" charset="2"/>
              <a:buChar char="ü"/>
            </a:pPr>
            <a:r>
              <a:rPr lang="pt-BR" sz="2200" b="0" dirty="0">
                <a:solidFill>
                  <a:srgbClr val="FFFFFF"/>
                </a:solidFill>
                <a:latin typeface="Tahoma" charset="0"/>
                <a:cs typeface="Tahoma" charset="0"/>
              </a:rPr>
              <a:t>Atualização monetária mensal e cumulativa </a:t>
            </a:r>
          </a:p>
          <a:p>
            <a:pPr marL="342900" indent="-342900" algn="just">
              <a:lnSpc>
                <a:spcPct val="120000"/>
              </a:lnSpc>
              <a:spcBef>
                <a:spcPts val="400"/>
              </a:spcBef>
              <a:buClr>
                <a:srgbClr val="FF9900"/>
              </a:buClr>
              <a:buFont typeface="Wingdings" charset="2"/>
              <a:buChar char="ü"/>
            </a:pP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Política de Superávit </a:t>
            </a:r>
            <a:r>
              <a:rPr lang="pt-BR" sz="2200" b="0" dirty="0">
                <a:solidFill>
                  <a:srgbClr val="FFFFFF"/>
                </a:solidFill>
                <a:latin typeface="Tahoma" charset="0"/>
                <a:cs typeface="Tahoma" charset="0"/>
              </a:rPr>
              <a:t>Primário: cortes de gastos e investimentos </a:t>
            </a: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sociais, </a:t>
            </a:r>
            <a:r>
              <a:rPr lang="pt-BR" sz="2200" b="0" dirty="0">
                <a:solidFill>
                  <a:srgbClr val="FFFFFF"/>
                </a:solidFill>
                <a:latin typeface="Tahoma" charset="0"/>
                <a:cs typeface="Tahoma" charset="0"/>
              </a:rPr>
              <a:t>contingenciamentos, congelamentos </a:t>
            </a: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salariais </a:t>
            </a:r>
            <a:r>
              <a:rPr lang="pt-BR" sz="2200" b="0" dirty="0">
                <a:solidFill>
                  <a:srgbClr val="FFFFFF"/>
                </a:solidFill>
                <a:latin typeface="Tahoma" charset="0"/>
                <a:cs typeface="Tahoma" charset="0"/>
              </a:rPr>
              <a:t>etc., para priorizar o pagamento dos juros da dívida </a:t>
            </a: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pública</a:t>
            </a:r>
          </a:p>
          <a:p>
            <a:pPr marL="342900" indent="-342900" algn="just">
              <a:lnSpc>
                <a:spcPct val="120000"/>
              </a:lnSpc>
              <a:spcBef>
                <a:spcPts val="400"/>
              </a:spcBef>
              <a:buClr>
                <a:srgbClr val="FF9900"/>
              </a:buClr>
              <a:buFont typeface="Wingdings" charset="2"/>
              <a:buChar char="ü"/>
            </a:pP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Lucros das estatais </a:t>
            </a:r>
          </a:p>
          <a:p>
            <a:pPr marL="342900" indent="-342900" algn="just">
              <a:lnSpc>
                <a:spcPct val="120000"/>
              </a:lnSpc>
              <a:spcBef>
                <a:spcPts val="400"/>
              </a:spcBef>
              <a:buClr>
                <a:srgbClr val="FF9900"/>
              </a:buClr>
              <a:buFont typeface="Wingdings" charset="2"/>
              <a:buChar char="ü"/>
            </a:pP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Resultado de privatizações</a:t>
            </a:r>
          </a:p>
          <a:p>
            <a:pPr marL="342900" indent="-342900" algn="just">
              <a:lnSpc>
                <a:spcPct val="120000"/>
              </a:lnSpc>
              <a:spcBef>
                <a:spcPts val="400"/>
              </a:spcBef>
              <a:buClr>
                <a:srgbClr val="FF9900"/>
              </a:buClr>
              <a:buFont typeface="Wingdings" charset="2"/>
              <a:buChar char="ü"/>
            </a:pP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DRU – Desvinculação das Receitas da União</a:t>
            </a:r>
          </a:p>
          <a:p>
            <a:pPr marL="342900" indent="-342900" algn="just">
              <a:lnSpc>
                <a:spcPct val="120000"/>
              </a:lnSpc>
              <a:spcBef>
                <a:spcPts val="400"/>
              </a:spcBef>
              <a:buClr>
                <a:srgbClr val="FF9900"/>
              </a:buClr>
              <a:buFont typeface="Wingdings" charset="2"/>
              <a:buChar char="ü"/>
            </a:pPr>
            <a:r>
              <a:rPr lang="pt-BR" sz="2200" b="0" dirty="0">
                <a:solidFill>
                  <a:srgbClr val="FFFFFF"/>
                </a:solidFill>
                <a:latin typeface="Tahoma" charset="0"/>
                <a:cs typeface="Tahoma" charset="0"/>
              </a:rPr>
              <a:t>Desvinculação de recursos específicos de outras áreas  (MP 435 e 450</a:t>
            </a: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)</a:t>
            </a:r>
          </a:p>
          <a:p>
            <a:pPr marL="342900" indent="-342900" algn="just">
              <a:lnSpc>
                <a:spcPct val="120000"/>
              </a:lnSpc>
              <a:spcBef>
                <a:spcPts val="400"/>
              </a:spcBef>
              <a:buClr>
                <a:srgbClr val="FF9900"/>
              </a:buClr>
              <a:buFont typeface="Wingdings" charset="2"/>
              <a:buChar char="ü"/>
            </a:pP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Pagamentos de dívidas de Estados e Municípios à União</a:t>
            </a:r>
          </a:p>
          <a:p>
            <a:pPr marL="342900" indent="-342900" algn="just">
              <a:lnSpc>
                <a:spcPct val="120000"/>
              </a:lnSpc>
              <a:spcBef>
                <a:spcPts val="400"/>
              </a:spcBef>
              <a:buClr>
                <a:srgbClr val="FF9900"/>
              </a:buClr>
              <a:buFont typeface="Wingdings" charset="2"/>
              <a:buChar char="ü"/>
            </a:pP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Emissão de títulos para pagar juros (Desp. Corrente. Fere art. 167 CF)</a:t>
            </a:r>
          </a:p>
          <a:p>
            <a:pPr marL="342900" indent="-342900" algn="just">
              <a:lnSpc>
                <a:spcPct val="120000"/>
              </a:lnSpc>
              <a:spcBef>
                <a:spcPts val="400"/>
              </a:spcBef>
              <a:buClr>
                <a:srgbClr val="FF9900"/>
              </a:buClr>
              <a:buFont typeface="Wingdings" charset="2"/>
              <a:buChar char="ü"/>
            </a:pP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Emissão de títulos para cobrir prejuízos do BC (Direitos sociais NÃO)</a:t>
            </a:r>
          </a:p>
          <a:p>
            <a:pPr marL="342900" indent="-342900" algn="just">
              <a:lnSpc>
                <a:spcPct val="120000"/>
              </a:lnSpc>
              <a:spcBef>
                <a:spcPts val="400"/>
              </a:spcBef>
              <a:buClr>
                <a:srgbClr val="FF9900"/>
              </a:buClr>
              <a:buFont typeface="Wingdings" charset="2"/>
              <a:buChar char="ü"/>
            </a:pP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Ausência de limites para custo da política monetária (LRF não limita)</a:t>
            </a:r>
          </a:p>
        </p:txBody>
      </p:sp>
    </p:spTree>
    <p:extLst>
      <p:ext uri="{BB962C8B-B14F-4D97-AF65-F5344CB8AC3E}">
        <p14:creationId xmlns:p14="http://schemas.microsoft.com/office/powerpoint/2010/main" val="10322601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2"/>
          <p:cNvSpPr txBox="1">
            <a:spLocks noChangeArrowheads="1"/>
          </p:cNvSpPr>
          <p:nvPr/>
        </p:nvSpPr>
        <p:spPr bwMode="auto">
          <a:xfrm>
            <a:off x="193675" y="188913"/>
            <a:ext cx="9712325" cy="868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34925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lnSpc>
                <a:spcPct val="120000"/>
              </a:lnSpc>
              <a:spcBef>
                <a:spcPts val="600"/>
              </a:spcBef>
              <a:buClr>
                <a:srgbClr val="FF9900"/>
              </a:buClr>
              <a:buFont typeface="Times New Roman" charset="0"/>
              <a:buNone/>
            </a:pPr>
            <a:r>
              <a:rPr lang="pt-BR" sz="2800" dirty="0" smtClean="0">
                <a:solidFill>
                  <a:srgbClr val="92D050"/>
                </a:solidFill>
                <a:latin typeface="Tahoma"/>
                <a:cs typeface="Tahoma"/>
              </a:rPr>
              <a:t>Pagamento de JUROS como se fosse AMORTIZAÇÃO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  <a:buClr>
                <a:srgbClr val="FF9900"/>
              </a:buClr>
              <a:buFont typeface="Times New Roman" charset="0"/>
              <a:buNone/>
            </a:pPr>
            <a:endParaRPr lang="pt-BR" sz="1000" dirty="0">
              <a:solidFill>
                <a:srgbClr val="92D050"/>
              </a:solidFill>
              <a:latin typeface="Tahoma"/>
              <a:cs typeface="Tahom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60512" y="836712"/>
            <a:ext cx="9217024" cy="5983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Wingdings" charset="2"/>
              <a:buChar char="ü"/>
            </a:pPr>
            <a:r>
              <a:rPr lang="pt-BR" b="0" dirty="0" smtClean="0">
                <a:solidFill>
                  <a:schemeClr val="tx1"/>
                </a:solidFill>
              </a:rPr>
              <a:t>Grande </a:t>
            </a:r>
            <a:r>
              <a:rPr lang="pt-BR" b="0" dirty="0">
                <a:solidFill>
                  <a:schemeClr val="tx1"/>
                </a:solidFill>
              </a:rPr>
              <a:t>parte do que tem sido registrado como “Amortização” </a:t>
            </a:r>
            <a:r>
              <a:rPr lang="pt-BR" b="0" dirty="0" smtClean="0">
                <a:solidFill>
                  <a:schemeClr val="tx1"/>
                </a:solidFill>
              </a:rPr>
              <a:t>corresponde, na verdade, ao </a:t>
            </a:r>
            <a:r>
              <a:rPr lang="pt-BR" b="0" dirty="0">
                <a:solidFill>
                  <a:schemeClr val="tx1"/>
                </a:solidFill>
              </a:rPr>
              <a:t>pagamento de juros com emissão de novos títulos da dívida pública. </a:t>
            </a:r>
            <a:endParaRPr lang="pt-BR" b="0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Wingdings" charset="2"/>
              <a:buChar char="ü"/>
            </a:pPr>
            <a:r>
              <a:rPr lang="pt-BR" b="0" dirty="0" smtClean="0">
                <a:solidFill>
                  <a:schemeClr val="tx1"/>
                </a:solidFill>
              </a:rPr>
              <a:t>Juros são DESPESAS CORRENTES</a:t>
            </a: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Wingdings" charset="2"/>
              <a:buChar char="ü"/>
            </a:pPr>
            <a:r>
              <a:rPr lang="pt-BR" b="0" dirty="0" smtClean="0">
                <a:solidFill>
                  <a:schemeClr val="tx1"/>
                </a:solidFill>
              </a:rPr>
              <a:t>O art. 167 da Constituição Federal proíbe emissão de títulos da dívida para o pagamento de despesas correntes</a:t>
            </a: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Wingdings" charset="2"/>
              <a:buChar char="ü"/>
            </a:pPr>
            <a:r>
              <a:rPr lang="pt-BR" b="0" dirty="0" smtClean="0">
                <a:solidFill>
                  <a:schemeClr val="tx1"/>
                </a:solidFill>
              </a:rPr>
              <a:t>Ao </a:t>
            </a:r>
            <a:r>
              <a:rPr lang="pt-BR" b="0" dirty="0">
                <a:solidFill>
                  <a:schemeClr val="tx1"/>
                </a:solidFill>
              </a:rPr>
              <a:t>longo dos anos, </a:t>
            </a:r>
            <a:r>
              <a:rPr lang="pt-BR" b="0" dirty="0" smtClean="0">
                <a:solidFill>
                  <a:schemeClr val="tx1"/>
                </a:solidFill>
              </a:rPr>
              <a:t>a emissão ilegal de títulos para pagar juros tem </a:t>
            </a:r>
            <a:r>
              <a:rPr lang="pt-BR" b="0" dirty="0">
                <a:solidFill>
                  <a:schemeClr val="tx1"/>
                </a:solidFill>
              </a:rPr>
              <a:t>provocado um crescimento </a:t>
            </a:r>
            <a:r>
              <a:rPr lang="pt-BR" b="0" dirty="0" smtClean="0">
                <a:solidFill>
                  <a:schemeClr val="tx1"/>
                </a:solidFill>
              </a:rPr>
              <a:t>exponencial da dívida.</a:t>
            </a: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Wingdings" charset="2"/>
              <a:buChar char="ü"/>
            </a:pPr>
            <a:r>
              <a:rPr lang="pt-BR" b="0" dirty="0">
                <a:solidFill>
                  <a:schemeClr val="tx1"/>
                </a:solidFill>
              </a:rPr>
              <a:t>O</a:t>
            </a:r>
            <a:r>
              <a:rPr lang="pt-BR" b="0" dirty="0" smtClean="0">
                <a:solidFill>
                  <a:schemeClr val="tx1"/>
                </a:solidFill>
              </a:rPr>
              <a:t> governo não </a:t>
            </a:r>
            <a:r>
              <a:rPr lang="pt-BR" b="0" dirty="0">
                <a:solidFill>
                  <a:schemeClr val="tx1"/>
                </a:solidFill>
              </a:rPr>
              <a:t>divulga qual parte dos juros está sendo contabilizada como “amortização”, “refinanciamento”, ou “rolagem”, o que impede a transparência do verdadeiro custo do endividamento público brasileiro. Por isso nós somamos os gastos com juros e </a:t>
            </a:r>
            <a:r>
              <a:rPr lang="pt-BR" b="0" dirty="0" smtClean="0">
                <a:solidFill>
                  <a:schemeClr val="tx1"/>
                </a:solidFill>
              </a:rPr>
              <a:t>amortizações no gráfico do orçamento que apresentamos.</a:t>
            </a:r>
            <a:endParaRPr lang="pt-BR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82423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9064" y="1412776"/>
            <a:ext cx="3744416" cy="5567412"/>
          </a:xfrm>
          <a:prstGeom prst="rect">
            <a:avLst/>
          </a:prstGeom>
        </p:spPr>
      </p:pic>
      <p:pic>
        <p:nvPicPr>
          <p:cNvPr id="3" name="Picture 2"/>
          <p:cNvPicPr/>
          <p:nvPr/>
        </p:nvPicPr>
        <p:blipFill>
          <a:blip r:embed="rId3"/>
          <a:stretch>
            <a:fillRect/>
          </a:stretch>
        </p:blipFill>
        <p:spPr>
          <a:xfrm rot="16200000">
            <a:off x="2499792" y="1417712"/>
            <a:ext cx="1584176" cy="17183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504" y="3068960"/>
            <a:ext cx="1944216" cy="39604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9300" y="3378200"/>
            <a:ext cx="787400" cy="101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9300" y="3378200"/>
            <a:ext cx="787400" cy="101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5288" y="2420887"/>
            <a:ext cx="1656184" cy="65940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1072" y="2420888"/>
            <a:ext cx="1944216" cy="65940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04528" y="3789040"/>
            <a:ext cx="15121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0" dirty="0" smtClean="0">
                <a:solidFill>
                  <a:schemeClr val="tx1"/>
                </a:solidFill>
                <a:latin typeface="Tahoma"/>
                <a:cs typeface="Tahoma"/>
              </a:rPr>
              <a:t>Estoque de Títulos da Dívida Interna</a:t>
            </a:r>
            <a:endParaRPr lang="pt-BR" sz="2000" b="0" dirty="0">
              <a:solidFill>
                <a:schemeClr val="tx1"/>
              </a:solidFill>
              <a:latin typeface="Tahoma"/>
              <a:cs typeface="Tahoma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673080" y="3717032"/>
            <a:ext cx="17564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0" dirty="0">
                <a:solidFill>
                  <a:schemeClr val="tx1"/>
                </a:solidFill>
                <a:latin typeface="Tahoma"/>
                <a:cs typeface="Tahoma"/>
              </a:rPr>
              <a:t>Estoque de Títulos da Dívida </a:t>
            </a:r>
            <a:r>
              <a:rPr lang="pt-BR" sz="2000" b="0" dirty="0" smtClean="0">
                <a:solidFill>
                  <a:schemeClr val="tx1"/>
                </a:solidFill>
                <a:latin typeface="Tahoma"/>
                <a:cs typeface="Tahoma"/>
              </a:rPr>
              <a:t>Interna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432720" y="260648"/>
            <a:ext cx="1800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0" dirty="0" smtClean="0">
                <a:solidFill>
                  <a:schemeClr val="tx1"/>
                </a:solidFill>
                <a:latin typeface="Tahoma"/>
                <a:cs typeface="Tahoma"/>
              </a:rPr>
              <a:t>Juros Nominais sobre o estoque de Títulos </a:t>
            </a:r>
            <a:r>
              <a:rPr lang="pt-BR" sz="1800" b="0" dirty="0">
                <a:solidFill>
                  <a:schemeClr val="tx1"/>
                </a:solidFill>
                <a:latin typeface="Tahoma"/>
                <a:cs typeface="Tahoma"/>
              </a:rPr>
              <a:t>da Dívida Interna</a:t>
            </a:r>
          </a:p>
          <a:p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7545288" y="1"/>
            <a:ext cx="1800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800" b="0" dirty="0" smtClean="0">
                <a:solidFill>
                  <a:schemeClr val="tx1"/>
                </a:solidFill>
                <a:latin typeface="Tahoma"/>
                <a:cs typeface="Tahoma"/>
              </a:rPr>
              <a:t>Juros Nominais deduzidos do IGP-M acumulado mensalmente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601072" y="764704"/>
            <a:ext cx="182842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0" dirty="0" smtClean="0">
                <a:solidFill>
                  <a:srgbClr val="FFFF00"/>
                </a:solidFill>
                <a:latin typeface="Tahoma"/>
                <a:cs typeface="Tahoma"/>
              </a:rPr>
              <a:t>Parte dos Juros Nominais transformada em “Capital”</a:t>
            </a:r>
            <a:endParaRPr lang="pt-BR" sz="2000" b="0" dirty="0">
              <a:solidFill>
                <a:srgbClr val="FFFF00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5394666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0472" y="0"/>
            <a:ext cx="10081120" cy="7248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rgbClr val="FFFFFF"/>
                </a:solidFill>
                <a:latin typeface="Tahoma"/>
                <a:cs typeface="Tahoma"/>
              </a:rPr>
              <a:t>PAUTA REUNIÃO DE ESTUDOS  - 26/0</a:t>
            </a:r>
            <a:r>
              <a:rPr lang="pt-BR" sz="2000" dirty="0">
                <a:solidFill>
                  <a:srgbClr val="FFFFFF"/>
                </a:solidFill>
                <a:latin typeface="Tahoma"/>
                <a:cs typeface="Tahoma"/>
              </a:rPr>
              <a:t>7</a:t>
            </a:r>
            <a:r>
              <a:rPr lang="pt-BR" sz="2000" dirty="0" smtClean="0">
                <a:solidFill>
                  <a:srgbClr val="FFFFFF"/>
                </a:solidFill>
                <a:latin typeface="Tahoma"/>
                <a:cs typeface="Tahoma"/>
              </a:rPr>
              <a:t>/2016</a:t>
            </a:r>
          </a:p>
          <a:p>
            <a:pPr>
              <a:lnSpc>
                <a:spcPct val="110000"/>
              </a:lnSpc>
              <a:spcAft>
                <a:spcPts val="0"/>
              </a:spcAft>
            </a:pPr>
            <a:endParaRPr lang="pt-BR" sz="2000" b="0" dirty="0">
              <a:solidFill>
                <a:srgbClr val="FFFFFF"/>
              </a:solidFill>
            </a:endParaRPr>
          </a:p>
          <a:p>
            <a:pPr>
              <a:lnSpc>
                <a:spcPct val="110000"/>
              </a:lnSpc>
              <a:spcAft>
                <a:spcPts val="0"/>
              </a:spcAft>
            </a:pPr>
            <a:r>
              <a:rPr lang="pt-BR" sz="2000" b="0" dirty="0" smtClean="0">
                <a:solidFill>
                  <a:srgbClr val="92D050"/>
                </a:solidFill>
                <a:latin typeface="Tahoma"/>
                <a:cs typeface="Tahoma"/>
              </a:rPr>
              <a:t>1 – APRESENTAÇÕES</a:t>
            </a:r>
          </a:p>
          <a:p>
            <a:pPr>
              <a:lnSpc>
                <a:spcPct val="110000"/>
              </a:lnSpc>
              <a:spcAft>
                <a:spcPts val="0"/>
              </a:spcAft>
            </a:pPr>
            <a:endParaRPr lang="pt-BR" sz="500" b="0" dirty="0" smtClean="0">
              <a:solidFill>
                <a:srgbClr val="92D050"/>
              </a:solidFill>
              <a:latin typeface="Tahoma"/>
              <a:cs typeface="Tahoma"/>
            </a:endParaRPr>
          </a:p>
          <a:p>
            <a:pPr marL="285750" indent="-285750">
              <a:lnSpc>
                <a:spcPct val="110000"/>
              </a:lnSpc>
              <a:spcAft>
                <a:spcPts val="0"/>
              </a:spcAft>
              <a:buFont typeface="Arial"/>
              <a:buChar char="•"/>
            </a:pPr>
            <a:r>
              <a:rPr lang="pt-BR" sz="2000" b="0" dirty="0">
                <a:solidFill>
                  <a:srgbClr val="92D050"/>
                </a:solidFill>
                <a:latin typeface="Tahoma"/>
                <a:cs typeface="Tahoma"/>
              </a:rPr>
              <a:t>BREVE ANÁLISE DE </a:t>
            </a:r>
            <a:r>
              <a:rPr lang="pt-BR" sz="2000" b="0" dirty="0" smtClean="0">
                <a:solidFill>
                  <a:srgbClr val="92D050"/>
                </a:solidFill>
                <a:latin typeface="Tahoma"/>
                <a:cs typeface="Tahoma"/>
              </a:rPr>
              <a:t>CONJUNTURA</a:t>
            </a:r>
            <a:r>
              <a:rPr lang="pt-BR" sz="2000" b="0" dirty="0" smtClean="0">
                <a:solidFill>
                  <a:srgbClr val="FFFFFF"/>
                </a:solidFill>
                <a:latin typeface="Tahoma"/>
                <a:cs typeface="Tahoma"/>
              </a:rPr>
              <a:t> com foco </a:t>
            </a:r>
            <a:r>
              <a:rPr lang="pt-BR" sz="2000" b="0" dirty="0">
                <a:solidFill>
                  <a:srgbClr val="FFFFFF"/>
                </a:solidFill>
                <a:latin typeface="Tahoma"/>
                <a:cs typeface="Tahoma"/>
              </a:rPr>
              <a:t>nos projetos em andamento no Congresso Nacional que têm a dívida pública como justificativa (PLP 257/2016, PEC 241/2016, PEC 143/2015, PEC 31/2016 entre outros)</a:t>
            </a:r>
            <a:r>
              <a:rPr lang="pt-BR" sz="2000" b="0" dirty="0" smtClean="0">
                <a:solidFill>
                  <a:srgbClr val="FFFFFF"/>
                </a:solidFill>
                <a:latin typeface="Tahoma"/>
                <a:cs typeface="Tahoma"/>
              </a:rPr>
              <a:t>;</a:t>
            </a:r>
          </a:p>
          <a:p>
            <a:pPr lvl="0">
              <a:lnSpc>
                <a:spcPct val="110000"/>
              </a:lnSpc>
            </a:pPr>
            <a:endParaRPr lang="pt-BR" sz="500" b="0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pPr marL="285750" lvl="0" indent="-285750">
              <a:lnSpc>
                <a:spcPct val="110000"/>
              </a:lnSpc>
              <a:buFont typeface="Arial"/>
              <a:buChar char="•"/>
            </a:pPr>
            <a:r>
              <a:rPr lang="pt-BR" sz="2000" b="0" dirty="0" smtClean="0">
                <a:solidFill>
                  <a:srgbClr val="92D050"/>
                </a:solidFill>
                <a:latin typeface="Tahoma"/>
                <a:cs typeface="Tahoma"/>
              </a:rPr>
              <a:t>NOVOS ESQUEMAS QUE GERAM DÍVIDA PÚBLICA</a:t>
            </a:r>
            <a:r>
              <a:rPr lang="pt-BR" sz="2000" b="0" dirty="0" smtClean="0">
                <a:solidFill>
                  <a:srgbClr val="FFFFFF"/>
                </a:solidFill>
                <a:latin typeface="Tahoma"/>
                <a:cs typeface="Tahoma"/>
              </a:rPr>
              <a:t> para </a:t>
            </a:r>
            <a:r>
              <a:rPr lang="pt-BR" sz="2000" b="0" dirty="0">
                <a:solidFill>
                  <a:srgbClr val="FFFFFF"/>
                </a:solidFill>
                <a:latin typeface="Tahoma"/>
                <a:cs typeface="Tahoma"/>
              </a:rPr>
              <a:t>União, Estados e Municípios por meio de criação de S/A não dependente que emite debentures com garantia do ente público</a:t>
            </a:r>
            <a:r>
              <a:rPr lang="pt-BR" sz="2000" b="0" dirty="0" smtClean="0">
                <a:solidFill>
                  <a:srgbClr val="FFFFFF"/>
                </a:solidFill>
                <a:latin typeface="Tahoma"/>
                <a:cs typeface="Tahoma"/>
              </a:rPr>
              <a:t>;</a:t>
            </a:r>
          </a:p>
          <a:p>
            <a:pPr lvl="0">
              <a:lnSpc>
                <a:spcPct val="110000"/>
              </a:lnSpc>
            </a:pPr>
            <a:endParaRPr lang="pt-BR" sz="500" b="0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pPr marL="285750" lvl="0" indent="-285750">
              <a:lnSpc>
                <a:spcPct val="110000"/>
              </a:lnSpc>
              <a:buFont typeface="Arial"/>
              <a:buChar char="•"/>
            </a:pPr>
            <a:r>
              <a:rPr lang="pt-BR" sz="2000" b="0" dirty="0" smtClean="0">
                <a:solidFill>
                  <a:srgbClr val="FFFFFF"/>
                </a:solidFill>
                <a:latin typeface="Tahoma"/>
                <a:cs typeface="Tahoma"/>
              </a:rPr>
              <a:t>Proposta </a:t>
            </a:r>
            <a:r>
              <a:rPr lang="pt-BR" sz="2000" b="0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lang="pt-BR" sz="2000" b="0" dirty="0" smtClean="0">
                <a:solidFill>
                  <a:srgbClr val="92D050"/>
                </a:solidFill>
                <a:latin typeface="Tahoma"/>
                <a:cs typeface="Tahoma"/>
              </a:rPr>
              <a:t>PARTICIPAÇÃO EFETIVA DAS ENTIDADES NA FRENTE PARLAMENTAR</a:t>
            </a:r>
            <a:r>
              <a:rPr lang="pt-BR" sz="2000" b="0" dirty="0" smtClean="0">
                <a:solidFill>
                  <a:srgbClr val="FFFFFF"/>
                </a:solidFill>
                <a:latin typeface="Tahoma"/>
                <a:cs typeface="Tahoma"/>
              </a:rPr>
              <a:t> Mista pela </a:t>
            </a:r>
            <a:r>
              <a:rPr lang="pt-BR" sz="2000" b="0" dirty="0">
                <a:solidFill>
                  <a:srgbClr val="FFFFFF"/>
                </a:solidFill>
                <a:latin typeface="Tahoma"/>
                <a:cs typeface="Tahoma"/>
              </a:rPr>
              <a:t>Auditoria da Dívida Pública com participação Popular.</a:t>
            </a:r>
          </a:p>
          <a:p>
            <a:pPr lvl="0">
              <a:lnSpc>
                <a:spcPct val="110000"/>
              </a:lnSpc>
            </a:pPr>
            <a:endParaRPr lang="pt-BR" sz="2000" b="0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pPr lvl="0">
              <a:lnSpc>
                <a:spcPct val="110000"/>
              </a:lnSpc>
            </a:pPr>
            <a:r>
              <a:rPr lang="pt-BR" sz="2000" b="0" dirty="0" smtClean="0">
                <a:solidFill>
                  <a:srgbClr val="92D050"/>
                </a:solidFill>
                <a:latin typeface="Tahoma"/>
                <a:cs typeface="Tahoma"/>
              </a:rPr>
              <a:t>2 - Organização </a:t>
            </a:r>
            <a:r>
              <a:rPr lang="pt-BR" sz="2000" b="0" dirty="0">
                <a:solidFill>
                  <a:srgbClr val="92D050"/>
                </a:solidFill>
                <a:latin typeface="Tahoma"/>
                <a:cs typeface="Tahoma"/>
              </a:rPr>
              <a:t>de grupos de estudos da Auditoria Cidadã da Dívida com o objetivo de consolidar estudos preparatórios para a participação das entidades na Frente Parlamentar </a:t>
            </a:r>
            <a:r>
              <a:rPr lang="pt-BR" sz="2000" b="0" dirty="0">
                <a:solidFill>
                  <a:srgbClr val="FFFFFF"/>
                </a:solidFill>
                <a:latin typeface="Tahoma"/>
                <a:cs typeface="Tahoma"/>
              </a:rPr>
              <a:t>(que será lançada dia 9 de agosto de 2016) e para incidir sobre os demais projetos em andamento que tem a dívida como pano de fundo.</a:t>
            </a:r>
          </a:p>
          <a:p>
            <a:pPr lvl="0">
              <a:lnSpc>
                <a:spcPct val="110000"/>
              </a:lnSpc>
            </a:pPr>
            <a:endParaRPr lang="pt-BR" sz="2000" b="0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pPr lvl="0">
              <a:lnSpc>
                <a:spcPct val="110000"/>
              </a:lnSpc>
            </a:pPr>
            <a:r>
              <a:rPr lang="pt-BR" sz="2000" b="0" dirty="0" smtClean="0">
                <a:solidFill>
                  <a:srgbClr val="92D050"/>
                </a:solidFill>
                <a:latin typeface="Tahoma"/>
                <a:cs typeface="Tahoma"/>
              </a:rPr>
              <a:t>3 - Deliberação </a:t>
            </a:r>
            <a:r>
              <a:rPr lang="pt-BR" sz="2000" b="0" dirty="0">
                <a:solidFill>
                  <a:srgbClr val="92D050"/>
                </a:solidFill>
                <a:latin typeface="Tahoma"/>
                <a:cs typeface="Tahoma"/>
              </a:rPr>
              <a:t>sobre o funcionamento dos grupos de estudos nos estados</a:t>
            </a:r>
            <a:r>
              <a:rPr lang="pt-BR" sz="2000" b="0" dirty="0">
                <a:solidFill>
                  <a:srgbClr val="FFFFFF"/>
                </a:solidFill>
                <a:latin typeface="Tahoma"/>
                <a:cs typeface="Tahoma"/>
              </a:rPr>
              <a:t>, articulados com os Núcleos da Auditoria Cidadã da Dívida e entidades apoiadoras</a:t>
            </a:r>
          </a:p>
          <a:p>
            <a:pPr lvl="0">
              <a:spcAft>
                <a:spcPts val="0"/>
              </a:spcAft>
            </a:pPr>
            <a:endParaRPr lang="pt-BR" sz="1600" b="0" dirty="0">
              <a:solidFill>
                <a:srgbClr val="FFFFFF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495689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16632"/>
            <a:ext cx="106416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rgbClr val="92D050"/>
                </a:solidFill>
                <a:latin typeface="Tahoma"/>
                <a:cs typeface="Tahoma"/>
              </a:rPr>
              <a:t>Orçamento Geral da </a:t>
            </a:r>
            <a:r>
              <a:rPr lang="pt-BR" dirty="0" smtClean="0">
                <a:solidFill>
                  <a:srgbClr val="92D050"/>
                </a:solidFill>
                <a:latin typeface="Tahoma"/>
                <a:cs typeface="Tahoma"/>
              </a:rPr>
              <a:t>União – Gastos Selecionados 1995-2015</a:t>
            </a:r>
            <a:endParaRPr lang="pt-BR" sz="2200" dirty="0">
              <a:solidFill>
                <a:srgbClr val="92D050"/>
              </a:solidFill>
              <a:latin typeface="Tahoma"/>
              <a:cs typeface="Tahom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4488" y="6597352"/>
            <a:ext cx="95615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tx1"/>
                </a:solidFill>
                <a:latin typeface="Tahoma"/>
                <a:cs typeface="Tahoma"/>
              </a:rPr>
              <a:t>Fonte: SIAFI		Elaboração: AUDITORIA </a:t>
            </a:r>
            <a:r>
              <a:rPr lang="en-US" sz="1600" dirty="0" smtClean="0">
                <a:solidFill>
                  <a:schemeClr val="tx1"/>
                </a:solidFill>
                <a:latin typeface="Tahoma"/>
                <a:cs typeface="Tahoma"/>
              </a:rPr>
              <a:t>CIDADÃ DA DÍVIDA</a:t>
            </a:r>
            <a:endParaRPr lang="en-US" sz="1600" dirty="0">
              <a:solidFill>
                <a:schemeClr val="tx1"/>
              </a:solidFill>
              <a:latin typeface="Tahoma"/>
              <a:cs typeface="Tahoma"/>
            </a:endParaRPr>
          </a:p>
        </p:txBody>
      </p:sp>
      <p:pic>
        <p:nvPicPr>
          <p:cNvPr id="5" name="Imagem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04" y="764704"/>
            <a:ext cx="9217024" cy="57606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78308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28464" y="-171400"/>
            <a:ext cx="9777536" cy="486287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200" u="sng" dirty="0">
              <a:solidFill>
                <a:srgbClr val="FFFF00"/>
              </a:solidFill>
            </a:endParaRPr>
          </a:p>
          <a:p>
            <a:pPr algn="ctr" eaLnBrk="0" hangingPunct="0">
              <a:spcBef>
                <a:spcPct val="50000"/>
              </a:spcBef>
            </a:pPr>
            <a:endParaRPr lang="pt-BR" sz="4400" i="1" u="sng" dirty="0" smtClean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2700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500" i="1" u="sng" dirty="0">
              <a:solidFill>
                <a:schemeClr val="accent1"/>
              </a:solidFill>
            </a:endParaRPr>
          </a:p>
          <a:p>
            <a:pPr algn="ctr" eaLnBrk="0" hangingPunct="0"/>
            <a:endParaRPr lang="pt-BR" sz="500" i="1" u="sng" dirty="0">
              <a:solidFill>
                <a:schemeClr val="accent1"/>
              </a:solidFill>
            </a:endParaRPr>
          </a:p>
          <a:p>
            <a:pPr algn="ctr" eaLnBrk="0" hangingPunct="0"/>
            <a:endParaRPr lang="pt-BR" sz="500" b="0" i="1" u="sng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en-US" sz="2500" b="0" i="1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/>
            <a:endParaRPr lang="en-US" sz="2500" b="0" i="1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</p:txBody>
      </p:sp>
      <p:sp>
        <p:nvSpPr>
          <p:cNvPr id="3075" name="CaixaDeTexto 3"/>
          <p:cNvSpPr txBox="1">
            <a:spLocks noChangeArrowheads="1"/>
          </p:cNvSpPr>
          <p:nvPr/>
        </p:nvSpPr>
        <p:spPr bwMode="auto">
          <a:xfrm flipH="1">
            <a:off x="200472" y="188640"/>
            <a:ext cx="9937104" cy="6978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pt-BR" sz="8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pt-BR" sz="2800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PLP</a:t>
            </a:r>
            <a:r>
              <a:rPr lang="pt-BR" sz="2800" dirty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-257/</a:t>
            </a:r>
            <a:r>
              <a:rPr lang="pt-BR" sz="2800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2016</a:t>
            </a:r>
          </a:p>
          <a:p>
            <a:pPr algn="ctr">
              <a:lnSpc>
                <a:spcPct val="120000"/>
              </a:lnSpc>
            </a:pPr>
            <a:endParaRPr lang="pt-BR" sz="800" b="0" dirty="0">
              <a:solidFill>
                <a:schemeClr val="tx1"/>
              </a:solidFill>
              <a:latin typeface="Tahoma"/>
              <a:cs typeface="Tahoma"/>
            </a:endParaRP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pt-BR" sz="2000" b="0" dirty="0">
                <a:solidFill>
                  <a:schemeClr val="tx1"/>
                </a:solidFill>
                <a:latin typeface="Tahoma"/>
                <a:cs typeface="Tahoma"/>
              </a:rPr>
              <a:t>a) Alongamento oneroso para o pagamento da dívida dos estados com a União</a:t>
            </a:r>
          </a:p>
          <a:p>
            <a:r>
              <a:rPr lang="pt-BR" sz="2000" b="0" dirty="0" err="1">
                <a:solidFill>
                  <a:schemeClr val="tx1"/>
                </a:solidFill>
                <a:latin typeface="Tahoma"/>
                <a:cs typeface="Tahoma"/>
              </a:rPr>
              <a:t>b</a:t>
            </a:r>
            <a:r>
              <a:rPr lang="pt-BR" sz="2000" b="0" dirty="0">
                <a:solidFill>
                  <a:schemeClr val="tx1"/>
                </a:solidFill>
                <a:latin typeface="Tahoma"/>
                <a:cs typeface="Tahoma"/>
              </a:rPr>
              <a:t>) Intenso ataque aos direitos dos servidores e intervenção mediante monitoramento e avaliação dos estados </a:t>
            </a:r>
          </a:p>
          <a:p>
            <a:r>
              <a:rPr lang="pt-BR" sz="2000" b="0" dirty="0" err="1">
                <a:solidFill>
                  <a:schemeClr val="tx1"/>
                </a:solidFill>
                <a:latin typeface="Tahoma"/>
                <a:cs typeface="Tahoma"/>
              </a:rPr>
              <a:t>c</a:t>
            </a:r>
            <a:r>
              <a:rPr lang="pt-BR" sz="2000" b="0" dirty="0">
                <a:solidFill>
                  <a:schemeClr val="tx1"/>
                </a:solidFill>
                <a:latin typeface="Tahoma"/>
                <a:cs typeface="Tahoma"/>
              </a:rPr>
              <a:t>) União poderá receber bens, direitos e participações acionárias em sociedades empresárias, controladas por estados e DF, como contrapartida à amortização, para privatizá-las em seguida </a:t>
            </a:r>
          </a:p>
          <a:p>
            <a:r>
              <a:rPr lang="pt-BR" sz="2000" b="0" dirty="0" err="1">
                <a:solidFill>
                  <a:schemeClr val="tx1"/>
                </a:solidFill>
                <a:latin typeface="Tahoma"/>
                <a:cs typeface="Tahoma"/>
              </a:rPr>
              <a:t>d</a:t>
            </a:r>
            <a:r>
              <a:rPr lang="pt-BR" sz="2000" b="0" dirty="0">
                <a:solidFill>
                  <a:schemeClr val="tx1"/>
                </a:solidFill>
                <a:latin typeface="Tahoma"/>
                <a:cs typeface="Tahoma"/>
              </a:rPr>
              <a:t>) </a:t>
            </a:r>
            <a:r>
              <a:rPr lang="pt-BR" sz="2000" dirty="0">
                <a:solidFill>
                  <a:schemeClr val="tx1"/>
                </a:solidFill>
                <a:latin typeface="Tahoma"/>
                <a:cs typeface="Tahoma"/>
              </a:rPr>
              <a:t>Limita o gasto público primário a percentual do PIB redefinido no Plano Plurianual (PPA)</a:t>
            </a:r>
          </a:p>
          <a:p>
            <a:r>
              <a:rPr lang="pt-BR" sz="2000" b="0" dirty="0">
                <a:solidFill>
                  <a:schemeClr val="tx1"/>
                </a:solidFill>
                <a:latin typeface="Tahoma"/>
                <a:cs typeface="Tahoma"/>
              </a:rPr>
              <a:t>e) Possibilita Regime Especial de Contingenciamento </a:t>
            </a:r>
          </a:p>
          <a:p>
            <a:r>
              <a:rPr lang="pt-BR" sz="2000" b="0" dirty="0" err="1">
                <a:solidFill>
                  <a:schemeClr val="tx1"/>
                </a:solidFill>
                <a:latin typeface="Tahoma"/>
                <a:cs typeface="Tahoma"/>
              </a:rPr>
              <a:t>f</a:t>
            </a:r>
            <a:r>
              <a:rPr lang="pt-BR" sz="2000" b="0" dirty="0">
                <a:solidFill>
                  <a:schemeClr val="tx1"/>
                </a:solidFill>
                <a:latin typeface="Tahoma"/>
                <a:cs typeface="Tahoma"/>
              </a:rPr>
              <a:t>) Considera Aposentadorias e Pensões como “Despesas de Pessoal” </a:t>
            </a:r>
          </a:p>
          <a:p>
            <a:r>
              <a:rPr lang="pt-BR" sz="2000" b="0" dirty="0" err="1">
                <a:solidFill>
                  <a:schemeClr val="tx1"/>
                </a:solidFill>
                <a:latin typeface="Tahoma"/>
                <a:cs typeface="Tahoma"/>
              </a:rPr>
              <a:t>g</a:t>
            </a:r>
            <a:r>
              <a:rPr lang="pt-BR" sz="2000" b="0" dirty="0">
                <a:solidFill>
                  <a:schemeClr val="tx1"/>
                </a:solidFill>
                <a:latin typeface="Tahoma"/>
                <a:cs typeface="Tahoma"/>
              </a:rPr>
              <a:t>) Torna mais rígidos os controles das despesas com pessoal</a:t>
            </a:r>
          </a:p>
          <a:p>
            <a:r>
              <a:rPr lang="pt-BR" sz="2000" b="0" dirty="0" err="1">
                <a:solidFill>
                  <a:schemeClr val="tx1"/>
                </a:solidFill>
                <a:latin typeface="Tahoma"/>
                <a:cs typeface="Tahoma"/>
              </a:rPr>
              <a:t>h</a:t>
            </a:r>
            <a:r>
              <a:rPr lang="pt-BR" sz="2000" b="0" dirty="0">
                <a:solidFill>
                  <a:schemeClr val="tx1"/>
                </a:solidFill>
                <a:latin typeface="Tahoma"/>
                <a:cs typeface="Tahoma"/>
              </a:rPr>
              <a:t>) Estabelece mecanismos automáticos de ajuste da despesa para fins de cumprimento do limite concebido, em 3 estágios sequenciais. </a:t>
            </a:r>
          </a:p>
          <a:p>
            <a:r>
              <a:rPr lang="pt-BR" sz="2000" b="0" dirty="0" err="1">
                <a:solidFill>
                  <a:schemeClr val="tx1"/>
                </a:solidFill>
                <a:latin typeface="Tahoma"/>
                <a:cs typeface="Tahoma"/>
              </a:rPr>
              <a:t>i</a:t>
            </a:r>
            <a:r>
              <a:rPr lang="pt-BR" sz="2000" b="0" dirty="0">
                <a:solidFill>
                  <a:schemeClr val="tx1"/>
                </a:solidFill>
                <a:latin typeface="Tahoma"/>
                <a:cs typeface="Tahoma"/>
              </a:rPr>
              <a:t>) </a:t>
            </a:r>
            <a:r>
              <a:rPr lang="pt-BR" sz="2000" dirty="0">
                <a:solidFill>
                  <a:schemeClr val="tx1"/>
                </a:solidFill>
                <a:latin typeface="Tahoma"/>
                <a:cs typeface="Tahoma"/>
              </a:rPr>
              <a:t>Permite a contratação de dívida para reduzir pessoal</a:t>
            </a:r>
          </a:p>
          <a:p>
            <a:r>
              <a:rPr lang="pt-BR" sz="2000" b="0" dirty="0" err="1">
                <a:solidFill>
                  <a:schemeClr val="tx1"/>
                </a:solidFill>
                <a:latin typeface="Tahoma"/>
                <a:cs typeface="Tahoma"/>
              </a:rPr>
              <a:t>j</a:t>
            </a:r>
            <a:r>
              <a:rPr lang="pt-BR" sz="2000" b="0" dirty="0">
                <a:solidFill>
                  <a:schemeClr val="tx1"/>
                </a:solidFill>
                <a:latin typeface="Tahoma"/>
                <a:cs typeface="Tahoma"/>
              </a:rPr>
              <a:t>)</a:t>
            </a:r>
            <a:r>
              <a:rPr lang="pt-BR" sz="2000" dirty="0">
                <a:solidFill>
                  <a:schemeClr val="tx1"/>
                </a:solidFill>
                <a:latin typeface="Tahoma"/>
                <a:cs typeface="Tahoma"/>
              </a:rPr>
              <a:t> Transforma a união em seguradora internacional para investidores privados nacionais e estrangeiros</a:t>
            </a:r>
          </a:p>
          <a:p>
            <a:r>
              <a:rPr lang="pt-BR" sz="2000" b="0" dirty="0" err="1">
                <a:solidFill>
                  <a:schemeClr val="tx1"/>
                </a:solidFill>
                <a:latin typeface="Tahoma"/>
                <a:cs typeface="Tahoma"/>
              </a:rPr>
              <a:t>k</a:t>
            </a:r>
            <a:r>
              <a:rPr lang="pt-BR" sz="2000" b="0" dirty="0">
                <a:solidFill>
                  <a:schemeClr val="tx1"/>
                </a:solidFill>
                <a:latin typeface="Tahoma"/>
                <a:cs typeface="Tahoma"/>
              </a:rPr>
              <a:t>) Desrespeito às vinculações de recursos</a:t>
            </a:r>
          </a:p>
          <a:p>
            <a:r>
              <a:rPr lang="pt-BR" sz="2000" b="0" dirty="0">
                <a:solidFill>
                  <a:schemeClr val="tx1"/>
                </a:solidFill>
                <a:latin typeface="Tahoma"/>
                <a:cs typeface="Tahoma"/>
              </a:rPr>
              <a:t>l) Ilegalidade na previsão de atualização monetária para a dívida pública</a:t>
            </a:r>
          </a:p>
          <a:p>
            <a:r>
              <a:rPr lang="pt-BR" sz="2000" b="0" dirty="0">
                <a:solidFill>
                  <a:schemeClr val="tx1"/>
                </a:solidFill>
                <a:latin typeface="Tahoma"/>
                <a:cs typeface="Tahoma"/>
              </a:rPr>
              <a:t>m) </a:t>
            </a:r>
            <a:r>
              <a:rPr lang="pt-BR" sz="2000" dirty="0">
                <a:solidFill>
                  <a:schemeClr val="tx1"/>
                </a:solidFill>
                <a:latin typeface="Tahoma"/>
                <a:cs typeface="Tahoma"/>
              </a:rPr>
              <a:t>garantia de remuneração da sobra de caixa de bancos </a:t>
            </a:r>
          </a:p>
        </p:txBody>
      </p:sp>
    </p:spTree>
    <p:extLst>
      <p:ext uri="{BB962C8B-B14F-4D97-AF65-F5344CB8AC3E}">
        <p14:creationId xmlns:p14="http://schemas.microsoft.com/office/powerpoint/2010/main" val="18244751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28464" y="-171400"/>
            <a:ext cx="9777536" cy="486287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200" u="sng" dirty="0">
              <a:solidFill>
                <a:srgbClr val="FFFF00"/>
              </a:solidFill>
            </a:endParaRPr>
          </a:p>
          <a:p>
            <a:pPr algn="ctr" eaLnBrk="0" hangingPunct="0">
              <a:spcBef>
                <a:spcPct val="50000"/>
              </a:spcBef>
            </a:pPr>
            <a:endParaRPr lang="pt-BR" sz="4400" i="1" u="sng" dirty="0" smtClean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2700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500" i="1" u="sng" dirty="0">
              <a:solidFill>
                <a:schemeClr val="accent1"/>
              </a:solidFill>
            </a:endParaRPr>
          </a:p>
          <a:p>
            <a:pPr algn="ctr" eaLnBrk="0" hangingPunct="0"/>
            <a:endParaRPr lang="pt-BR" sz="500" i="1" u="sng" dirty="0">
              <a:solidFill>
                <a:schemeClr val="accent1"/>
              </a:solidFill>
            </a:endParaRPr>
          </a:p>
          <a:p>
            <a:pPr algn="ctr" eaLnBrk="0" hangingPunct="0"/>
            <a:endParaRPr lang="pt-BR" sz="500" b="0" i="1" u="sng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en-US" sz="2500" b="0" i="1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/>
            <a:endParaRPr lang="en-US" sz="2500" b="0" i="1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</p:txBody>
      </p:sp>
      <p:sp>
        <p:nvSpPr>
          <p:cNvPr id="3075" name="CaixaDeTexto 3"/>
          <p:cNvSpPr txBox="1">
            <a:spLocks noChangeArrowheads="1"/>
          </p:cNvSpPr>
          <p:nvPr/>
        </p:nvSpPr>
        <p:spPr bwMode="auto">
          <a:xfrm flipH="1">
            <a:off x="200472" y="188640"/>
            <a:ext cx="9937104" cy="6517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pt-BR" sz="8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pt-BR" sz="3200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PLP</a:t>
            </a:r>
            <a:r>
              <a:rPr lang="pt-BR" sz="3200" dirty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-257/</a:t>
            </a:r>
            <a:r>
              <a:rPr lang="pt-BR" sz="3200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2016</a:t>
            </a:r>
          </a:p>
          <a:p>
            <a:pPr algn="ctr">
              <a:lnSpc>
                <a:spcPct val="120000"/>
              </a:lnSpc>
            </a:pPr>
            <a:endParaRPr lang="pt-BR" b="0" dirty="0" smtClean="0">
              <a:solidFill>
                <a:schemeClr val="tx1"/>
              </a:solidFill>
              <a:latin typeface="Tahoma"/>
              <a:cs typeface="Tahoma"/>
            </a:endParaRPr>
          </a:p>
          <a:p>
            <a:pPr algn="ctr">
              <a:lnSpc>
                <a:spcPct val="120000"/>
              </a:lnSpc>
            </a:pPr>
            <a:endParaRPr lang="pt-BR" b="0" dirty="0">
              <a:solidFill>
                <a:schemeClr val="tx1"/>
              </a:solidFill>
              <a:latin typeface="Tahoma"/>
              <a:cs typeface="Tahoma"/>
            </a:endParaRPr>
          </a:p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pt-BR" sz="4000" i="1" dirty="0" smtClean="0">
                <a:solidFill>
                  <a:srgbClr val="FFFFFF"/>
                </a:solidFill>
              </a:rPr>
              <a:t>“...assegurar </a:t>
            </a:r>
            <a:r>
              <a:rPr lang="pt-BR" sz="4000" i="1" dirty="0">
                <a:solidFill>
                  <a:srgbClr val="FFFFFF"/>
                </a:solidFill>
              </a:rPr>
              <a:t>a manutenção da estabilidade econômica, crescimento econômico e sustentabilidade intertemporal da dívida </a:t>
            </a:r>
            <a:r>
              <a:rPr lang="pt-BR" sz="4000" i="1" dirty="0" smtClean="0">
                <a:solidFill>
                  <a:srgbClr val="FFFFFF"/>
                </a:solidFill>
              </a:rPr>
              <a:t>pública” </a:t>
            </a:r>
          </a:p>
          <a:p>
            <a:pPr algn="ctr">
              <a:spcBef>
                <a:spcPts val="300"/>
              </a:spcBef>
              <a:spcAft>
                <a:spcPts val="600"/>
              </a:spcAft>
            </a:pPr>
            <a:endParaRPr lang="pt-BR" sz="4000" b="0" i="1" dirty="0">
              <a:solidFill>
                <a:srgbClr val="FFFFFF"/>
              </a:solidFill>
              <a:latin typeface="Tahoma"/>
              <a:cs typeface="Tahoma"/>
            </a:endParaRPr>
          </a:p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pt-BR" sz="3200" b="0" dirty="0" smtClean="0">
                <a:solidFill>
                  <a:schemeClr val="accent1"/>
                </a:solidFill>
                <a:latin typeface="Tahoma"/>
                <a:cs typeface="Tahoma"/>
              </a:rPr>
              <a:t>Se submetidas a uma auditoria, tanto as dívidas dos estados como a dívida federal seriam em grande parte anuladas!</a:t>
            </a:r>
          </a:p>
        </p:txBody>
      </p:sp>
    </p:spTree>
    <p:extLst>
      <p:ext uri="{BB962C8B-B14F-4D97-AF65-F5344CB8AC3E}">
        <p14:creationId xmlns:p14="http://schemas.microsoft.com/office/powerpoint/2010/main" val="35125561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28464" y="-171400"/>
            <a:ext cx="9777536" cy="486287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200" u="sng" dirty="0">
              <a:solidFill>
                <a:srgbClr val="FFFF00"/>
              </a:solidFill>
            </a:endParaRPr>
          </a:p>
          <a:p>
            <a:pPr algn="ctr" eaLnBrk="0" hangingPunct="0">
              <a:spcBef>
                <a:spcPct val="50000"/>
              </a:spcBef>
            </a:pPr>
            <a:endParaRPr lang="pt-BR" sz="4400" i="1" u="sng" dirty="0" smtClean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2700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500" i="1" u="sng" dirty="0">
              <a:solidFill>
                <a:schemeClr val="accent1"/>
              </a:solidFill>
            </a:endParaRPr>
          </a:p>
          <a:p>
            <a:pPr algn="ctr" eaLnBrk="0" hangingPunct="0"/>
            <a:endParaRPr lang="pt-BR" sz="500" i="1" u="sng" dirty="0">
              <a:solidFill>
                <a:schemeClr val="accent1"/>
              </a:solidFill>
            </a:endParaRPr>
          </a:p>
          <a:p>
            <a:pPr algn="ctr" eaLnBrk="0" hangingPunct="0"/>
            <a:endParaRPr lang="pt-BR" sz="500" b="0" i="1" u="sng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en-US" sz="2500" b="0" i="1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/>
            <a:endParaRPr lang="en-US" sz="2500" b="0" i="1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</p:txBody>
      </p:sp>
      <p:sp>
        <p:nvSpPr>
          <p:cNvPr id="3075" name="CaixaDeTexto 3"/>
          <p:cNvSpPr txBox="1">
            <a:spLocks noChangeArrowheads="1"/>
          </p:cNvSpPr>
          <p:nvPr/>
        </p:nvSpPr>
        <p:spPr bwMode="auto">
          <a:xfrm flipH="1">
            <a:off x="200472" y="188640"/>
            <a:ext cx="9937104" cy="6835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pt-BR" sz="8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pt-BR" sz="3200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PEC-241/2016</a:t>
            </a:r>
          </a:p>
          <a:p>
            <a:pPr algn="ctr">
              <a:lnSpc>
                <a:spcPct val="120000"/>
              </a:lnSpc>
            </a:pPr>
            <a:endParaRPr lang="pt-BR" b="0" dirty="0">
              <a:solidFill>
                <a:schemeClr val="tx1"/>
              </a:solidFill>
              <a:latin typeface="Tahoma"/>
              <a:cs typeface="Tahoma"/>
            </a:endParaRPr>
          </a:p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pt-BR" sz="4000" i="1" dirty="0" smtClean="0">
                <a:solidFill>
                  <a:srgbClr val="FFFFFF"/>
                </a:solidFill>
              </a:rPr>
              <a:t>“</a:t>
            </a:r>
            <a:r>
              <a:rPr lang="pt-BR" sz="4000" i="1" dirty="0" smtClean="0">
                <a:solidFill>
                  <a:schemeClr val="tx1"/>
                </a:solidFill>
              </a:rPr>
              <a:t>...Faz</a:t>
            </a:r>
            <a:r>
              <a:rPr lang="pt-BR" sz="4000" i="1" dirty="0">
                <a:solidFill>
                  <a:schemeClr val="tx1"/>
                </a:solidFill>
              </a:rPr>
              <a:t>-se necessária mudança de rumos nas contas públicas, para que o País consiga, com a maior brevidade possível, restabelecer a confiança na sustentabilidade dos gastos e da dívida pública</a:t>
            </a:r>
            <a:r>
              <a:rPr lang="pt-BR" sz="4000" i="1" dirty="0" smtClean="0">
                <a:solidFill>
                  <a:schemeClr val="tx1"/>
                </a:solidFill>
              </a:rPr>
              <a:t>..</a:t>
            </a:r>
            <a:r>
              <a:rPr lang="pt-BR" sz="4000" i="1" dirty="0" smtClean="0">
                <a:solidFill>
                  <a:srgbClr val="FFFFFF"/>
                </a:solidFill>
              </a:rPr>
              <a:t>..” </a:t>
            </a:r>
          </a:p>
          <a:p>
            <a:pPr algn="ctr">
              <a:spcBef>
                <a:spcPts val="300"/>
              </a:spcBef>
              <a:spcAft>
                <a:spcPts val="600"/>
              </a:spcAft>
            </a:pPr>
            <a:endParaRPr lang="pt-BR" sz="1000" b="0" i="1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Wingdings" charset="2"/>
              <a:buChar char="ü"/>
            </a:pPr>
            <a:r>
              <a:rPr lang="pt-BR" sz="3200" b="0" dirty="0" smtClean="0">
                <a:solidFill>
                  <a:schemeClr val="accent1"/>
                </a:solidFill>
                <a:latin typeface="Tahoma"/>
                <a:cs typeface="Tahoma"/>
              </a:rPr>
              <a:t>Congelamento de gastos primários por 20 anos!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Wingdings" charset="2"/>
              <a:buChar char="ü"/>
            </a:pPr>
            <a:r>
              <a:rPr lang="pt-BR" sz="3200" b="0" dirty="0" smtClean="0">
                <a:solidFill>
                  <a:schemeClr val="accent1"/>
                </a:solidFill>
                <a:latin typeface="Tahoma"/>
                <a:cs typeface="Tahoma"/>
              </a:rPr>
              <a:t>Liberdade para gastos com a </a:t>
            </a:r>
            <a:r>
              <a:rPr lang="pt-BR" sz="3200" dirty="0" smtClean="0">
                <a:solidFill>
                  <a:schemeClr val="accent1"/>
                </a:solidFill>
                <a:latin typeface="Tahoma"/>
                <a:cs typeface="Tahoma"/>
              </a:rPr>
              <a:t>dívida pública </a:t>
            </a:r>
            <a:r>
              <a:rPr lang="pt-BR" sz="3200" b="0" dirty="0" smtClean="0">
                <a:solidFill>
                  <a:schemeClr val="accent1"/>
                </a:solidFill>
                <a:latin typeface="Tahoma"/>
                <a:cs typeface="Tahoma"/>
              </a:rPr>
              <a:t>e despesas com aumento de capital de </a:t>
            </a:r>
            <a:r>
              <a:rPr lang="pt-BR" sz="3200" dirty="0" smtClean="0">
                <a:solidFill>
                  <a:schemeClr val="accent1"/>
                </a:solidFill>
                <a:latin typeface="Tahoma"/>
                <a:cs typeface="Tahoma"/>
              </a:rPr>
              <a:t>empresas </a:t>
            </a:r>
            <a:r>
              <a:rPr lang="pt-BR" sz="3200" b="0" dirty="0" smtClean="0">
                <a:solidFill>
                  <a:schemeClr val="accent1"/>
                </a:solidFill>
                <a:latin typeface="Tahoma"/>
                <a:cs typeface="Tahoma"/>
              </a:rPr>
              <a:t> </a:t>
            </a:r>
            <a:r>
              <a:rPr lang="pt-BR" sz="3200" dirty="0" smtClean="0">
                <a:solidFill>
                  <a:schemeClr val="accent1"/>
                </a:solidFill>
                <a:latin typeface="Tahoma"/>
                <a:cs typeface="Tahoma"/>
              </a:rPr>
              <a:t>não dependentes</a:t>
            </a:r>
            <a:r>
              <a:rPr lang="pt-BR" sz="3200" b="0" dirty="0">
                <a:solidFill>
                  <a:schemeClr val="accent1"/>
                </a:solidFill>
                <a:latin typeface="Tahoma"/>
                <a:cs typeface="Tahoma"/>
              </a:rPr>
              <a:t> </a:t>
            </a:r>
            <a:r>
              <a:rPr lang="pt-BR" sz="3200" b="0" dirty="0" smtClean="0">
                <a:solidFill>
                  <a:schemeClr val="accent1"/>
                </a:solidFill>
                <a:latin typeface="Tahoma"/>
                <a:cs typeface="Tahoma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7896285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28464" y="-171400"/>
            <a:ext cx="9777536" cy="486287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200" u="sng" dirty="0">
              <a:solidFill>
                <a:srgbClr val="FFFF00"/>
              </a:solidFill>
            </a:endParaRPr>
          </a:p>
          <a:p>
            <a:pPr algn="ctr" eaLnBrk="0" hangingPunct="0">
              <a:spcBef>
                <a:spcPct val="50000"/>
              </a:spcBef>
            </a:pPr>
            <a:endParaRPr lang="pt-BR" sz="4400" i="1" u="sng" dirty="0" smtClean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2700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500" i="1" u="sng" dirty="0">
              <a:solidFill>
                <a:schemeClr val="accent1"/>
              </a:solidFill>
            </a:endParaRPr>
          </a:p>
          <a:p>
            <a:pPr algn="ctr" eaLnBrk="0" hangingPunct="0"/>
            <a:endParaRPr lang="pt-BR" sz="500" i="1" u="sng" dirty="0">
              <a:solidFill>
                <a:schemeClr val="accent1"/>
              </a:solidFill>
            </a:endParaRPr>
          </a:p>
          <a:p>
            <a:pPr algn="ctr" eaLnBrk="0" hangingPunct="0"/>
            <a:endParaRPr lang="pt-BR" sz="500" b="0" i="1" u="sng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en-US" sz="2500" b="0" i="1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/>
            <a:endParaRPr lang="en-US" sz="2500" b="0" i="1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</p:txBody>
      </p:sp>
      <p:sp>
        <p:nvSpPr>
          <p:cNvPr id="3075" name="CaixaDeTexto 3"/>
          <p:cNvSpPr txBox="1">
            <a:spLocks noChangeArrowheads="1"/>
          </p:cNvSpPr>
          <p:nvPr/>
        </p:nvSpPr>
        <p:spPr bwMode="auto">
          <a:xfrm flipH="1">
            <a:off x="200472" y="188640"/>
            <a:ext cx="9937104" cy="6611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pt-BR" sz="8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pt-BR" sz="2800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PEC-241/2016</a:t>
            </a:r>
          </a:p>
          <a:p>
            <a:pPr algn="ctr">
              <a:lnSpc>
                <a:spcPct val="120000"/>
              </a:lnSpc>
            </a:pPr>
            <a:endParaRPr lang="pt-BR" sz="800" b="0" dirty="0">
              <a:solidFill>
                <a:schemeClr val="tx1"/>
              </a:solidFill>
              <a:latin typeface="Tahoma"/>
              <a:cs typeface="Tahoma"/>
            </a:endParaRPr>
          </a:p>
          <a:p>
            <a:pPr marL="457200" indent="-457200">
              <a:buFont typeface="Arial"/>
              <a:buChar char="•"/>
            </a:pPr>
            <a:r>
              <a:rPr lang="pt-BR" sz="2200" dirty="0" smtClean="0">
                <a:solidFill>
                  <a:schemeClr val="tx1"/>
                </a:solidFill>
                <a:latin typeface="Tahoma"/>
                <a:cs typeface="Tahoma"/>
              </a:rPr>
              <a:t>Congelamento</a:t>
            </a:r>
            <a:r>
              <a:rPr lang="pt-BR" sz="2200" dirty="0">
                <a:solidFill>
                  <a:schemeClr val="tx1"/>
                </a:solidFill>
                <a:latin typeface="Tahoma"/>
                <a:cs typeface="Tahoma"/>
              </a:rPr>
              <a:t>, por 20 anos, da “despesa primária total” </a:t>
            </a:r>
            <a:r>
              <a:rPr lang="pt-BR" sz="2200" b="0" dirty="0">
                <a:solidFill>
                  <a:schemeClr val="tx1"/>
                </a:solidFill>
                <a:latin typeface="Tahoma"/>
                <a:cs typeface="Tahoma"/>
              </a:rPr>
              <a:t>do governo federal - Poder Executivo, Judiciário, Legislativo, TCU, MPU, DPU – limitando-a ao valor gasto no ano anterior, corrigido pela variação da inflação (IPCA/IBGE</a:t>
            </a:r>
            <a:r>
              <a:rPr lang="pt-BR" sz="2200" b="0" dirty="0" smtClean="0">
                <a:solidFill>
                  <a:schemeClr val="tx1"/>
                </a:solidFill>
                <a:latin typeface="Tahoma"/>
                <a:cs typeface="Tahoma"/>
              </a:rPr>
              <a:t>)</a:t>
            </a:r>
          </a:p>
          <a:p>
            <a:endParaRPr lang="pt-BR" sz="800" b="0" dirty="0" smtClean="0">
              <a:solidFill>
                <a:schemeClr val="tx1"/>
              </a:solidFill>
              <a:latin typeface="Tahoma"/>
              <a:cs typeface="Tahoma"/>
            </a:endParaRPr>
          </a:p>
          <a:p>
            <a:endParaRPr lang="pt-BR" sz="800" b="0" dirty="0">
              <a:solidFill>
                <a:schemeClr val="tx1"/>
              </a:solidFill>
              <a:latin typeface="Tahoma"/>
              <a:cs typeface="Tahoma"/>
            </a:endParaRPr>
          </a:p>
          <a:p>
            <a:pPr marL="342900" indent="-342900">
              <a:buFont typeface="Arial"/>
              <a:buChar char="•"/>
            </a:pPr>
            <a:r>
              <a:rPr lang="pt-BR" sz="2200" b="0" dirty="0">
                <a:solidFill>
                  <a:schemeClr val="tx1"/>
                </a:solidFill>
                <a:latin typeface="Tahoma"/>
                <a:cs typeface="Tahoma"/>
              </a:rPr>
              <a:t>Ficam for do limite:</a:t>
            </a:r>
          </a:p>
          <a:p>
            <a:pPr marL="1257300" lvl="2" indent="-342900">
              <a:buFont typeface="Courier New"/>
              <a:buChar char="o"/>
            </a:pPr>
            <a:r>
              <a:rPr lang="pt-BR" sz="2200" b="0" dirty="0">
                <a:solidFill>
                  <a:schemeClr val="tx1"/>
                </a:solidFill>
                <a:latin typeface="Tahoma"/>
                <a:cs typeface="Tahoma"/>
              </a:rPr>
              <a:t>transferências constitucionais da </a:t>
            </a:r>
            <a:r>
              <a:rPr lang="pt-BR" sz="2200" b="0">
                <a:solidFill>
                  <a:schemeClr val="tx1"/>
                </a:solidFill>
                <a:latin typeface="Tahoma"/>
                <a:cs typeface="Tahoma"/>
              </a:rPr>
              <a:t>União </a:t>
            </a:r>
            <a:r>
              <a:rPr lang="pt-BR" sz="2200" b="0" smtClean="0">
                <a:solidFill>
                  <a:schemeClr val="tx1"/>
                </a:solidFill>
                <a:latin typeface="Tahoma"/>
                <a:cs typeface="Tahoma"/>
              </a:rPr>
              <a:t>para </a:t>
            </a:r>
            <a:r>
              <a:rPr lang="pt-BR" sz="2200" b="0" dirty="0" smtClean="0">
                <a:solidFill>
                  <a:schemeClr val="tx1"/>
                </a:solidFill>
                <a:latin typeface="Tahoma"/>
                <a:cs typeface="Tahoma"/>
              </a:rPr>
              <a:t>Estados </a:t>
            </a:r>
            <a:r>
              <a:rPr lang="pt-BR" sz="2200" b="0" dirty="0">
                <a:solidFill>
                  <a:schemeClr val="tx1"/>
                </a:solidFill>
                <a:latin typeface="Tahoma"/>
                <a:cs typeface="Tahoma"/>
              </a:rPr>
              <a:t>e </a:t>
            </a:r>
            <a:r>
              <a:rPr lang="pt-BR" sz="2200" b="0" dirty="0" smtClean="0">
                <a:solidFill>
                  <a:schemeClr val="tx1"/>
                </a:solidFill>
                <a:latin typeface="Tahoma"/>
                <a:cs typeface="Tahoma"/>
              </a:rPr>
              <a:t>Municípios</a:t>
            </a:r>
            <a:endParaRPr lang="pt-BR" sz="2200" b="0" dirty="0">
              <a:solidFill>
                <a:schemeClr val="tx1"/>
              </a:solidFill>
              <a:latin typeface="Tahoma"/>
              <a:cs typeface="Tahoma"/>
            </a:endParaRPr>
          </a:p>
          <a:p>
            <a:pPr marL="1257300" lvl="2" indent="-342900">
              <a:buFont typeface="Courier New"/>
              <a:buChar char="o"/>
            </a:pPr>
            <a:r>
              <a:rPr lang="pt-BR" sz="2200" b="0" dirty="0">
                <a:solidFill>
                  <a:schemeClr val="tx1"/>
                </a:solidFill>
                <a:latin typeface="Tahoma"/>
                <a:cs typeface="Tahoma"/>
              </a:rPr>
              <a:t>créditos extraordinários, despesas com eleições</a:t>
            </a:r>
          </a:p>
          <a:p>
            <a:pPr marL="1257300" lvl="2" indent="-342900">
              <a:buFont typeface="Courier New"/>
              <a:buChar char="o"/>
            </a:pPr>
            <a:r>
              <a:rPr lang="pt-BR" sz="2200" b="0" dirty="0">
                <a:solidFill>
                  <a:schemeClr val="tx1"/>
                </a:solidFill>
                <a:latin typeface="Tahoma"/>
                <a:cs typeface="Tahoma"/>
              </a:rPr>
              <a:t>despesas </a:t>
            </a:r>
            <a:r>
              <a:rPr lang="pt-BR" sz="2200" dirty="0">
                <a:solidFill>
                  <a:schemeClr val="tx1"/>
                </a:solidFill>
                <a:latin typeface="Tahoma"/>
                <a:cs typeface="Tahoma"/>
              </a:rPr>
              <a:t>com aumento de capital de empresas estatais não-dependentes</a:t>
            </a:r>
          </a:p>
          <a:p>
            <a:endParaRPr lang="pt-BR" sz="800" b="0" dirty="0" smtClean="0">
              <a:solidFill>
                <a:schemeClr val="tx1"/>
              </a:solidFill>
              <a:latin typeface="Tahoma"/>
              <a:cs typeface="Tahoma"/>
            </a:endParaRPr>
          </a:p>
          <a:p>
            <a:endParaRPr lang="pt-BR" sz="800" b="0" dirty="0" smtClean="0">
              <a:solidFill>
                <a:schemeClr val="tx1"/>
              </a:solidFill>
              <a:latin typeface="Tahoma"/>
              <a:cs typeface="Tahoma"/>
            </a:endParaRPr>
          </a:p>
          <a:p>
            <a:pPr marL="342900" indent="-342900">
              <a:buFont typeface="Arial"/>
              <a:buChar char="•"/>
            </a:pPr>
            <a:r>
              <a:rPr lang="pt-BR" sz="2200" b="0" dirty="0" smtClean="0">
                <a:solidFill>
                  <a:schemeClr val="tx1"/>
                </a:solidFill>
                <a:latin typeface="Tahoma"/>
                <a:cs typeface="Tahoma"/>
              </a:rPr>
              <a:t>Caso </a:t>
            </a:r>
            <a:r>
              <a:rPr lang="pt-BR" sz="2200" b="0" dirty="0">
                <a:solidFill>
                  <a:schemeClr val="tx1"/>
                </a:solidFill>
                <a:latin typeface="Tahoma"/>
                <a:cs typeface="Tahoma"/>
              </a:rPr>
              <a:t>descumprido o limite, cada poder/órgão deverá </a:t>
            </a:r>
            <a:r>
              <a:rPr lang="pt-BR" sz="2200" dirty="0">
                <a:solidFill>
                  <a:schemeClr val="tx1"/>
                </a:solidFill>
                <a:latin typeface="Tahoma"/>
                <a:cs typeface="Tahoma"/>
              </a:rPr>
              <a:t>congelar o gasto com servidores</a:t>
            </a:r>
            <a:r>
              <a:rPr lang="pt-BR" sz="2200" b="0" dirty="0">
                <a:solidFill>
                  <a:schemeClr val="tx1"/>
                </a:solidFill>
                <a:latin typeface="Tahoma"/>
                <a:cs typeface="Tahoma"/>
              </a:rPr>
              <a:t>, impedindo, por exemplo, reajustes, planos de carreira, e impedindo também novos concursos </a:t>
            </a:r>
            <a:r>
              <a:rPr lang="pt-BR" sz="2200" b="0" dirty="0" smtClean="0">
                <a:solidFill>
                  <a:schemeClr val="tx1"/>
                </a:solidFill>
                <a:latin typeface="Tahoma"/>
                <a:cs typeface="Tahoma"/>
              </a:rPr>
              <a:t>públicos</a:t>
            </a:r>
          </a:p>
          <a:p>
            <a:endParaRPr lang="pt-BR" sz="800" b="0" dirty="0" smtClean="0">
              <a:solidFill>
                <a:schemeClr val="tx1"/>
              </a:solidFill>
              <a:latin typeface="Tahoma"/>
              <a:cs typeface="Tahoma"/>
            </a:endParaRPr>
          </a:p>
          <a:p>
            <a:endParaRPr lang="pt-BR" sz="800" b="0" dirty="0">
              <a:solidFill>
                <a:schemeClr val="tx1"/>
              </a:solidFill>
              <a:latin typeface="Tahoma"/>
              <a:cs typeface="Tahoma"/>
            </a:endParaRPr>
          </a:p>
          <a:p>
            <a:pPr marL="342900" indent="-342900">
              <a:buFont typeface="Arial"/>
              <a:buChar char="•"/>
            </a:pPr>
            <a:r>
              <a:rPr lang="pt-BR" sz="2200" dirty="0">
                <a:solidFill>
                  <a:schemeClr val="tx1"/>
                </a:solidFill>
                <a:latin typeface="Tahoma"/>
                <a:cs typeface="Tahoma"/>
              </a:rPr>
              <a:t>Revogação dos atuais pisos de recursos para a saúde e educação </a:t>
            </a:r>
            <a:r>
              <a:rPr lang="pt-BR" sz="2200" b="0" dirty="0">
                <a:solidFill>
                  <a:schemeClr val="tx1"/>
                </a:solidFill>
                <a:latin typeface="Tahoma"/>
                <a:cs typeface="Tahoma"/>
              </a:rPr>
              <a:t>(inclusive para estados e municípios), que atualmente são relacionados à arrecadação tributária, e passam a ser reajustados apenas pela </a:t>
            </a:r>
            <a:r>
              <a:rPr lang="pt-BR" sz="2200" b="0" dirty="0" smtClean="0">
                <a:solidFill>
                  <a:schemeClr val="tx1"/>
                </a:solidFill>
                <a:latin typeface="Tahoma"/>
                <a:cs typeface="Tahoma"/>
              </a:rPr>
              <a:t>inflação</a:t>
            </a:r>
            <a:endParaRPr lang="pt-BR" sz="2200" b="0" dirty="0">
              <a:solidFill>
                <a:schemeClr val="tx1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0444721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28464" y="-171400"/>
            <a:ext cx="9777536" cy="486287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200" u="sng" dirty="0">
              <a:solidFill>
                <a:srgbClr val="FFFF00"/>
              </a:solidFill>
            </a:endParaRPr>
          </a:p>
          <a:p>
            <a:pPr algn="ctr" eaLnBrk="0" hangingPunct="0">
              <a:spcBef>
                <a:spcPct val="50000"/>
              </a:spcBef>
            </a:pPr>
            <a:endParaRPr lang="pt-BR" sz="4400" i="1" u="sng" dirty="0" smtClean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2700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500" i="1" u="sng" dirty="0">
              <a:solidFill>
                <a:schemeClr val="accent1"/>
              </a:solidFill>
            </a:endParaRPr>
          </a:p>
          <a:p>
            <a:pPr algn="ctr" eaLnBrk="0" hangingPunct="0"/>
            <a:endParaRPr lang="pt-BR" sz="500" i="1" u="sng" dirty="0">
              <a:solidFill>
                <a:schemeClr val="accent1"/>
              </a:solidFill>
            </a:endParaRPr>
          </a:p>
          <a:p>
            <a:pPr algn="ctr" eaLnBrk="0" hangingPunct="0"/>
            <a:endParaRPr lang="pt-BR" sz="500" b="0" i="1" u="sng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en-US" sz="2500" b="0" i="1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/>
            <a:endParaRPr lang="en-US" sz="2500" b="0" i="1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</p:txBody>
      </p:sp>
      <p:sp>
        <p:nvSpPr>
          <p:cNvPr id="3075" name="CaixaDeTexto 3"/>
          <p:cNvSpPr txBox="1">
            <a:spLocks noChangeArrowheads="1"/>
          </p:cNvSpPr>
          <p:nvPr/>
        </p:nvSpPr>
        <p:spPr bwMode="auto">
          <a:xfrm flipH="1">
            <a:off x="200472" y="188640"/>
            <a:ext cx="9937104" cy="6838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pt-BR" sz="8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pt-BR" sz="3200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PEC - 143/2015 e PEC - 31/2016</a:t>
            </a:r>
          </a:p>
          <a:p>
            <a:endParaRPr lang="pt-BR" i="1" dirty="0" smtClean="0">
              <a:solidFill>
                <a:schemeClr val="tx1"/>
              </a:solidFill>
            </a:endParaRPr>
          </a:p>
          <a:p>
            <a:r>
              <a:rPr lang="pt-BR" sz="2800" b="0" dirty="0" smtClean="0">
                <a:solidFill>
                  <a:schemeClr val="tx1"/>
                </a:solidFill>
              </a:rPr>
              <a:t>Visam </a:t>
            </a:r>
            <a:r>
              <a:rPr lang="pt-BR" sz="2800" b="0" dirty="0">
                <a:solidFill>
                  <a:schemeClr val="tx1"/>
                </a:solidFill>
              </a:rPr>
              <a:t>renovar a DRU e ampliar o seu percentual para 30%, bem como criar a mesma modalidade de desvinculação para receitas de estados (DRE) e municípios (DRM).</a:t>
            </a:r>
          </a:p>
          <a:p>
            <a:endParaRPr lang="pt-BR" sz="2800" b="0" dirty="0">
              <a:solidFill>
                <a:schemeClr val="tx1"/>
              </a:solidFill>
            </a:endParaRPr>
          </a:p>
          <a:p>
            <a:pPr algn="ctr"/>
            <a:r>
              <a:rPr lang="pt-BR" sz="2800" b="0" dirty="0" smtClean="0">
                <a:solidFill>
                  <a:schemeClr val="tx1"/>
                </a:solidFill>
              </a:rPr>
              <a:t>O </a:t>
            </a:r>
            <a:r>
              <a:rPr lang="pt-BR" sz="2800" b="0" dirty="0">
                <a:solidFill>
                  <a:schemeClr val="tx1"/>
                </a:solidFill>
              </a:rPr>
              <a:t>relator da PEC 87/2015 (renumerada para PEC 31/2016 no Senado), durante sua tramitação na Comissão Especial da Câmara dos Deputados, admitiu que uma das funções da DRU é exatamente </a:t>
            </a:r>
            <a:r>
              <a:rPr lang="pt-BR" sz="3600" i="1" dirty="0">
                <a:solidFill>
                  <a:schemeClr val="tx1"/>
                </a:solidFill>
              </a:rPr>
              <a:t>“contribuir para a geração de superávit nas contas do governo, com o objetivo de interromper a trajetória recente de crescimento da dívida pública”. </a:t>
            </a:r>
            <a:r>
              <a:rPr lang="pt-BR" sz="2800" dirty="0"/>
              <a:t>	</a:t>
            </a:r>
            <a:r>
              <a:rPr lang="pt-BR" sz="1600" b="0" dirty="0" smtClean="0">
                <a:solidFill>
                  <a:schemeClr val="tx1"/>
                </a:solidFill>
              </a:rPr>
              <a:t>(Discurso </a:t>
            </a:r>
            <a:r>
              <a:rPr lang="pt-BR" sz="1600" b="0" dirty="0">
                <a:solidFill>
                  <a:schemeClr val="tx1"/>
                </a:solidFill>
              </a:rPr>
              <a:t>do Deputado </a:t>
            </a:r>
            <a:r>
              <a:rPr lang="pt-BR" sz="1600" b="0" dirty="0" err="1">
                <a:solidFill>
                  <a:schemeClr val="tx1"/>
                </a:solidFill>
              </a:rPr>
              <a:t>Laudivio</a:t>
            </a:r>
            <a:r>
              <a:rPr lang="pt-BR" sz="1600" b="0" dirty="0">
                <a:solidFill>
                  <a:schemeClr val="tx1"/>
                </a:solidFill>
              </a:rPr>
              <a:t> </a:t>
            </a:r>
            <a:r>
              <a:rPr lang="pt-BR" sz="1600" b="0" dirty="0" smtClean="0">
                <a:solidFill>
                  <a:schemeClr val="tx1"/>
                </a:solidFill>
              </a:rPr>
              <a:t>Carvalho </a:t>
            </a:r>
            <a:r>
              <a:rPr lang="pt-BR" sz="1600" b="0" dirty="0" smtClean="0">
                <a:solidFill>
                  <a:schemeClr val="tx1"/>
                </a:solidFill>
                <a:hlinkClick r:id="rId3"/>
              </a:rPr>
              <a:t>http</a:t>
            </a:r>
            <a:r>
              <a:rPr lang="pt-BR" sz="1600" b="0" dirty="0">
                <a:solidFill>
                  <a:schemeClr val="tx1"/>
                </a:solidFill>
                <a:hlinkClick r:id="rId3"/>
              </a:rPr>
              <a:t>://goo.gl/6CEXvP</a:t>
            </a:r>
            <a:r>
              <a:rPr lang="pt-BR" sz="1600" b="0" dirty="0">
                <a:solidFill>
                  <a:schemeClr val="tx1"/>
                </a:solidFill>
              </a:rPr>
              <a:t> </a:t>
            </a:r>
            <a:r>
              <a:rPr lang="pt-BR" sz="1600" b="0" dirty="0" smtClean="0">
                <a:solidFill>
                  <a:schemeClr val="tx1"/>
                </a:solidFill>
              </a:rPr>
              <a:t>)</a:t>
            </a:r>
            <a:endParaRPr lang="pt-BR" sz="1600" b="0" dirty="0">
              <a:solidFill>
                <a:schemeClr val="tx1"/>
              </a:solidFill>
            </a:endParaRPr>
          </a:p>
          <a:p>
            <a:pPr algn="ctr">
              <a:lnSpc>
                <a:spcPct val="120000"/>
              </a:lnSpc>
            </a:pPr>
            <a:endParaRPr lang="pt-BR" b="0" dirty="0">
              <a:solidFill>
                <a:schemeClr val="tx1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7818337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238125" y="116632"/>
            <a:ext cx="5002907" cy="6804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Arial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2pPr>
            <a:lvl3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ts val="0"/>
              </a:spcBef>
            </a:pPr>
            <a:endParaRPr lang="pt-BR" sz="500" dirty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 marL="457200" indent="-457200">
              <a:spcBef>
                <a:spcPts val="600"/>
              </a:spcBef>
              <a:buFont typeface="Wingdings" charset="2"/>
              <a:buChar char="Ø"/>
            </a:pPr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Avanço de Concessões ao Capital Financeiro</a:t>
            </a:r>
          </a:p>
          <a:p>
            <a:pPr marL="457200" indent="-457200"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pt-BR" sz="2000" b="0" dirty="0" smtClean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Juros elevados</a:t>
            </a:r>
            <a:r>
              <a:rPr lang="pt-BR" sz="2000" b="0" dirty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, sem </a:t>
            </a:r>
            <a:r>
              <a:rPr lang="pt-BR" sz="2000" b="0" dirty="0" smtClean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justificativa técnica</a:t>
            </a:r>
            <a:r>
              <a:rPr lang="pt-BR" sz="2000" b="0" dirty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 </a:t>
            </a:r>
            <a:r>
              <a:rPr lang="pt-BR" sz="2000" b="0" dirty="0" smtClean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ou econômica</a:t>
            </a:r>
          </a:p>
          <a:p>
            <a:pPr marL="457200" indent="-457200"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pt-BR" sz="2000" b="0" dirty="0" smtClean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Abuso na utilização de mecanismos financeiros:</a:t>
            </a:r>
          </a:p>
          <a:p>
            <a:pPr marL="1371600" lvl="2" indent="-457200">
              <a:spcBef>
                <a:spcPts val="600"/>
              </a:spcBef>
              <a:spcAft>
                <a:spcPts val="0"/>
              </a:spcAft>
              <a:buFont typeface="Courier New"/>
              <a:buChar char="o"/>
            </a:pPr>
            <a:r>
              <a:rPr lang="pt-BR" sz="2000" b="0" dirty="0" smtClean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“</a:t>
            </a:r>
            <a:r>
              <a:rPr lang="pt-BR" sz="2000" b="0" i="1" dirty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S</a:t>
            </a:r>
            <a:r>
              <a:rPr lang="pt-BR" sz="2000" b="0" i="1" dirty="0" smtClean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wap</a:t>
            </a:r>
            <a:r>
              <a:rPr lang="pt-BR" sz="2000" b="0" dirty="0" smtClean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”</a:t>
            </a:r>
            <a:r>
              <a:rPr lang="pt-BR" sz="2000" b="0" dirty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 C</a:t>
            </a:r>
            <a:r>
              <a:rPr lang="pt-BR" sz="2000" b="0" dirty="0" smtClean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ambial</a:t>
            </a:r>
          </a:p>
          <a:p>
            <a:pPr marL="1371600" lvl="2" indent="-457200">
              <a:spcBef>
                <a:spcPts val="600"/>
              </a:spcBef>
              <a:spcAft>
                <a:spcPts val="0"/>
              </a:spcAft>
              <a:buFont typeface="Courier New"/>
              <a:buChar char="o"/>
            </a:pPr>
            <a:r>
              <a:rPr lang="pt-BR" sz="2000" b="0" dirty="0" smtClean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Operações “Compromissadas”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pt-BR" sz="2000" b="0" dirty="0" smtClean="0">
              <a:solidFill>
                <a:srgbClr val="FFFFFF"/>
              </a:solidFill>
              <a:latin typeface="Tahoma" charset="0"/>
              <a:ea typeface="ＭＳ Ｐゴシック" charset="0"/>
              <a:cs typeface="Tahoma" charset="0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pt-BR" sz="2000" b="0" dirty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pt-BR" sz="2000" b="0" dirty="0" smtClean="0">
              <a:solidFill>
                <a:srgbClr val="FFFFFF"/>
              </a:solidFill>
              <a:latin typeface="Tahoma" charset="0"/>
              <a:ea typeface="ＭＳ Ｐゴシック" charset="0"/>
              <a:cs typeface="Tahoma" charset="0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pt-BR" sz="2000" b="0" dirty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marL="457200" indent="-457200"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endParaRPr lang="pt-BR" sz="2000" b="0" dirty="0" smtClean="0">
              <a:solidFill>
                <a:srgbClr val="FFFFFF"/>
              </a:solidFill>
              <a:latin typeface="Tahoma" charset="0"/>
              <a:ea typeface="ＭＳ Ｐゴシック" charset="0"/>
              <a:cs typeface="Tahoma" charset="0"/>
            </a:endParaRPr>
          </a:p>
          <a:p>
            <a:pPr marL="457200" indent="-457200"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pt-BR" sz="2000" b="0" dirty="0" smtClean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Elevação da DRU de 20 para 30%</a:t>
            </a:r>
          </a:p>
          <a:p>
            <a:pPr marL="457200" indent="-457200"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pt-BR" sz="2000" b="0" dirty="0" smtClean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Independência </a:t>
            </a:r>
            <a:r>
              <a:rPr lang="pt-BR" sz="2000" b="0" dirty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do BC (PEC 43/2015</a:t>
            </a:r>
            <a:r>
              <a:rPr lang="pt-BR" sz="2000" b="0" dirty="0" smtClean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)</a:t>
            </a:r>
          </a:p>
          <a:p>
            <a:pPr marL="457200" indent="-457200"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pt-BR" sz="2000" b="0" dirty="0" smtClean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Diversos projetos PLP </a:t>
            </a:r>
            <a:r>
              <a:rPr lang="pt-BR" sz="2000" b="0" dirty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257/</a:t>
            </a:r>
            <a:r>
              <a:rPr lang="pt-BR" sz="2000" b="0" dirty="0" smtClean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2016, PEC 241/2016, MP 726 e 727</a:t>
            </a:r>
          </a:p>
          <a:p>
            <a:pPr marL="457200" indent="-457200"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endParaRPr lang="pt-BR" sz="500" dirty="0" smtClean="0">
              <a:solidFill>
                <a:schemeClr val="tx1"/>
              </a:solidFill>
              <a:latin typeface="Tahoma" charset="0"/>
              <a:ea typeface="ＭＳ Ｐゴシック" charset="0"/>
              <a:cs typeface="Tahoma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01072" y="332656"/>
            <a:ext cx="46085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Ø"/>
            </a:pPr>
            <a:r>
              <a:rPr lang="pt-BR" sz="2800" dirty="0">
                <a:solidFill>
                  <a:srgbClr val="92D050"/>
                </a:solidFill>
                <a:latin typeface="Tahoma" charset="0"/>
                <a:cs typeface="Tahoma" charset="0"/>
              </a:rPr>
              <a:t>Cenário de </a:t>
            </a:r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Escassez </a:t>
            </a:r>
            <a:r>
              <a:rPr lang="pt-BR" sz="2800" dirty="0">
                <a:solidFill>
                  <a:srgbClr val="92D050"/>
                </a:solidFill>
                <a:latin typeface="Tahoma" charset="0"/>
                <a:cs typeface="Tahoma" charset="0"/>
              </a:rPr>
              <a:t>para a Economia Real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512" y="3428999"/>
            <a:ext cx="4032448" cy="1774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5088" y="1484784"/>
            <a:ext cx="4187304" cy="23746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5088" y="3933056"/>
            <a:ext cx="4483698" cy="156408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7096" y="5586778"/>
            <a:ext cx="3868936" cy="127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18539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480" y="188640"/>
            <a:ext cx="9633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Qual é a principal determinante da CRISE FISCAL?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472" y="692696"/>
            <a:ext cx="9705528" cy="252028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093296"/>
            <a:ext cx="101375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94C600"/>
                </a:solidFill>
                <a:latin typeface="Tahoma"/>
                <a:cs typeface="Tahoma"/>
              </a:rPr>
              <a:t>DÍVIDA INTERNA CRESCEU 732 BILHÕES </a:t>
            </a:r>
            <a:r>
              <a:rPr lang="pt-BR" dirty="0">
                <a:solidFill>
                  <a:srgbClr val="94C600"/>
                </a:solidFill>
                <a:latin typeface="Tahoma"/>
                <a:cs typeface="Tahoma"/>
              </a:rPr>
              <a:t>em 11 meses de 2015</a:t>
            </a:r>
          </a:p>
          <a:p>
            <a:pPr algn="ctr"/>
            <a:r>
              <a:rPr lang="pt-BR" dirty="0">
                <a:solidFill>
                  <a:srgbClr val="94C600"/>
                </a:solidFill>
                <a:latin typeface="Tahoma"/>
                <a:cs typeface="Tahoma"/>
              </a:rPr>
              <a:t>Qual é  a contrapartida dessa dívida?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472" y="3284984"/>
            <a:ext cx="9705528" cy="280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1920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2"/>
          <p:cNvSpPr txBox="1">
            <a:spLocks noChangeArrowheads="1"/>
          </p:cNvSpPr>
          <p:nvPr/>
        </p:nvSpPr>
        <p:spPr bwMode="auto">
          <a:xfrm>
            <a:off x="193675" y="188913"/>
            <a:ext cx="9712325" cy="6763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34925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O </a:t>
            </a:r>
            <a:r>
              <a:rPr lang="pt-BR" sz="2800" dirty="0">
                <a:solidFill>
                  <a:srgbClr val="92D050"/>
                </a:solidFill>
                <a:latin typeface="Tahoma" charset="0"/>
                <a:cs typeface="Tahoma" charset="0"/>
              </a:rPr>
              <a:t>que está provocando rombo nas contas públicas é o custo dos mecanismos que geram “dívida” sem contrapartida alguma:</a:t>
            </a:r>
          </a:p>
          <a:p>
            <a:pPr marL="377825" lvl="0" indent="-342900">
              <a:buFont typeface="Arial"/>
              <a:buChar char="•"/>
            </a:pPr>
            <a:r>
              <a:rPr lang="pt-BR" sz="2200" dirty="0">
                <a:solidFill>
                  <a:schemeClr val="accent1"/>
                </a:solidFill>
                <a:latin typeface="Tahoma"/>
                <a:cs typeface="Tahoma"/>
              </a:rPr>
              <a:t>Elevadíssimas taxas de juros</a:t>
            </a:r>
            <a:r>
              <a:rPr lang="pt-BR" sz="2200" b="0" dirty="0">
                <a:solidFill>
                  <a:schemeClr val="tx1"/>
                </a:solidFill>
                <a:latin typeface="Tahoma"/>
                <a:cs typeface="Tahoma"/>
              </a:rPr>
              <a:t>: praticadas sem justificativa técnica, jurídica, econômica ou política, configurando-se uma transferência de renda e receita ao setor financeiro privado;</a:t>
            </a:r>
          </a:p>
          <a:p>
            <a:pPr marL="377825" lvl="0" indent="-342900">
              <a:buFont typeface="Arial"/>
              <a:buChar char="•"/>
            </a:pPr>
            <a:r>
              <a:rPr lang="pt-BR" sz="2200" b="0" dirty="0">
                <a:solidFill>
                  <a:schemeClr val="tx1"/>
                </a:solidFill>
                <a:latin typeface="Tahoma"/>
                <a:cs typeface="Tahoma"/>
              </a:rPr>
              <a:t>A ilegal prática do </a:t>
            </a:r>
            <a:r>
              <a:rPr lang="pt-BR" sz="2200" dirty="0">
                <a:solidFill>
                  <a:srgbClr val="94C600"/>
                </a:solidFill>
                <a:latin typeface="Tahoma"/>
                <a:cs typeface="Tahoma"/>
              </a:rPr>
              <a:t>anatocismo</a:t>
            </a:r>
            <a:r>
              <a:rPr lang="pt-BR" sz="2200" b="0" dirty="0">
                <a:solidFill>
                  <a:schemeClr val="tx1"/>
                </a:solidFill>
                <a:latin typeface="Tahoma"/>
                <a:cs typeface="Tahoma"/>
              </a:rPr>
              <a:t>: incidência contínua de juros sobre juros, que promove a multiplicação da dívida por ela mesma; </a:t>
            </a:r>
          </a:p>
          <a:p>
            <a:pPr marL="377825" lvl="0" indent="-342900">
              <a:buFont typeface="Arial"/>
              <a:buChar char="•"/>
            </a:pPr>
            <a:r>
              <a:rPr lang="pt-BR" sz="2200" b="0" dirty="0">
                <a:solidFill>
                  <a:schemeClr val="tx1"/>
                </a:solidFill>
                <a:latin typeface="Tahoma"/>
                <a:cs typeface="Tahoma"/>
              </a:rPr>
              <a:t>As escandalosas operações de </a:t>
            </a:r>
            <a:r>
              <a:rPr lang="pt-BR" sz="2200" dirty="0">
                <a:solidFill>
                  <a:srgbClr val="94C600"/>
                </a:solidFill>
                <a:latin typeface="Tahoma"/>
                <a:cs typeface="Tahoma"/>
              </a:rPr>
              <a:t>swap cambial </a:t>
            </a:r>
            <a:r>
              <a:rPr lang="pt-BR" sz="2200" b="0" dirty="0">
                <a:solidFill>
                  <a:schemeClr val="tx1"/>
                </a:solidFill>
                <a:latin typeface="Tahoma"/>
                <a:cs typeface="Tahoma"/>
              </a:rPr>
              <a:t>realizadas pelo Banco Central, que correspondem à garantia do risco de variação do dólar paga pelo BC principalmente aos bancos e a grandes empresas nacionais e estrangeiras, provocando prejuízo de centenas de bilhões em 2014/2015;</a:t>
            </a:r>
          </a:p>
          <a:p>
            <a:pPr marL="377825" lvl="0" indent="-342900">
              <a:buFont typeface="Arial"/>
              <a:buChar char="•"/>
            </a:pPr>
            <a:r>
              <a:rPr lang="pt-BR" sz="2200" dirty="0">
                <a:solidFill>
                  <a:srgbClr val="94C600"/>
                </a:solidFill>
                <a:latin typeface="Tahoma"/>
                <a:cs typeface="Tahoma"/>
              </a:rPr>
              <a:t>Remuneração da sobra do caixa dos bancos</a:t>
            </a:r>
            <a:r>
              <a:rPr lang="pt-BR" sz="2200" b="0" dirty="0">
                <a:solidFill>
                  <a:schemeClr val="tx1"/>
                </a:solidFill>
                <a:latin typeface="Tahoma"/>
                <a:cs typeface="Tahoma"/>
              </a:rPr>
              <a:t> por meio das “operações compromissadas”, realizadas pelo BC com os bancos, sem a devida transparência. Estima-se gasto de pelo menos R$200 bilhões em 2015. </a:t>
            </a:r>
          </a:p>
          <a:p>
            <a:pPr algn="ctr"/>
            <a:r>
              <a:rPr lang="pt-BR" dirty="0" smtClean="0">
                <a:solidFill>
                  <a:srgbClr val="FFFFFF"/>
                </a:solidFill>
                <a:latin typeface="Tahoma"/>
                <a:cs typeface="Tahoma"/>
              </a:rPr>
              <a:t>O ajuste </a:t>
            </a:r>
            <a:r>
              <a:rPr lang="pt-BR" dirty="0">
                <a:solidFill>
                  <a:srgbClr val="FFFFFF"/>
                </a:solidFill>
                <a:latin typeface="Tahoma"/>
                <a:cs typeface="Tahoma"/>
              </a:rPr>
              <a:t>fiscal e os cortes devem ser feitos nos juros abusivos e mecanismos financeiros.</a:t>
            </a:r>
          </a:p>
          <a:p>
            <a:pPr marL="206375" indent="-171450" algn="ctr">
              <a:lnSpc>
                <a:spcPct val="120000"/>
              </a:lnSpc>
              <a:spcBef>
                <a:spcPts val="1200"/>
              </a:spcBef>
              <a:buClr>
                <a:srgbClr val="FF9900"/>
              </a:buClr>
              <a:buFontTx/>
              <a:buChar char="•"/>
            </a:pPr>
            <a:endParaRPr lang="pt-BR" sz="800" dirty="0">
              <a:solidFill>
                <a:schemeClr val="tx1"/>
              </a:solidFill>
              <a:latin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30986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238125" y="142875"/>
            <a:ext cx="9899451" cy="525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Arial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2pPr>
            <a:lvl3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PARADOXO BRASIL </a:t>
            </a:r>
            <a:endParaRPr lang="pt-BR" sz="2800" dirty="0">
              <a:solidFill>
                <a:srgbClr val="92D050"/>
              </a:solidFill>
              <a:latin typeface="Tahoma" charset="0"/>
              <a:cs typeface="Tahoma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027773"/>
              </p:ext>
            </p:extLst>
          </p:nvPr>
        </p:nvGraphicFramePr>
        <p:xfrm>
          <a:off x="272480" y="620688"/>
          <a:ext cx="9633520" cy="6237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16760"/>
                <a:gridCol w="4816760"/>
              </a:tblGrid>
              <a:tr h="623731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t-BR" sz="1800" dirty="0" smtClean="0">
                          <a:solidFill>
                            <a:schemeClr val="bg2"/>
                          </a:solidFill>
                          <a:latin typeface="Tahoma" charset="0"/>
                          <a:cs typeface="Tahoma" charset="0"/>
                        </a:rPr>
                        <a:t>9ª Maior Economia Mundial</a:t>
                      </a:r>
                    </a:p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t-BR" sz="1800" dirty="0" smtClean="0">
                          <a:solidFill>
                            <a:schemeClr val="bg2"/>
                          </a:solidFill>
                          <a:latin typeface="Tahoma" charset="0"/>
                          <a:cs typeface="Tahoma" charset="0"/>
                        </a:rPr>
                        <a:t>IMENSAS POTENCIALIDADES  ABUNDÂNCIA</a:t>
                      </a:r>
                      <a:endParaRPr lang="pt-BR" sz="500" dirty="0" smtClean="0">
                        <a:solidFill>
                          <a:schemeClr val="bg2"/>
                        </a:solidFill>
                        <a:latin typeface="Tahoma" charset="0"/>
                        <a:cs typeface="Tahoma" charset="0"/>
                      </a:endParaRPr>
                    </a:p>
                    <a:p>
                      <a:endParaRPr lang="en-US" sz="800" dirty="0" smtClean="0"/>
                    </a:p>
                    <a:p>
                      <a:pPr marL="342900" indent="-34290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/>
                        <a:buChar char="•"/>
                      </a:pPr>
                      <a:r>
                        <a:rPr lang="pt-BR" b="1" dirty="0" smtClean="0">
                          <a:solidFill>
                            <a:schemeClr val="tx1"/>
                          </a:solidFill>
                          <a:latin typeface="Tahoma" charset="0"/>
                          <a:cs typeface="Tahoma" charset="0"/>
                        </a:rPr>
                        <a:t>Maior reserva de Nióbio do mundo </a:t>
                      </a:r>
                    </a:p>
                    <a:p>
                      <a:pPr marL="342900" indent="-34290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/>
                        <a:buChar char="•"/>
                      </a:pPr>
                      <a:r>
                        <a:rPr lang="pt-BR" b="1" dirty="0" smtClean="0">
                          <a:solidFill>
                            <a:schemeClr val="tx1"/>
                          </a:solidFill>
                          <a:latin typeface="Tahoma" charset="0"/>
                          <a:cs typeface="Tahoma" charset="0"/>
                        </a:rPr>
                        <a:t>Terceira maior reserva de petróleo</a:t>
                      </a:r>
                    </a:p>
                    <a:p>
                      <a:pPr marL="342900" indent="-34290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/>
                        <a:buChar char="•"/>
                      </a:pPr>
                      <a:r>
                        <a:rPr lang="pt-BR" b="1" dirty="0" smtClean="0">
                          <a:solidFill>
                            <a:schemeClr val="tx1"/>
                          </a:solidFill>
                          <a:latin typeface="Tahoma" charset="0"/>
                          <a:cs typeface="Tahoma" charset="0"/>
                        </a:rPr>
                        <a:t>Maior reserva de água potável do mundo</a:t>
                      </a:r>
                    </a:p>
                    <a:p>
                      <a:pPr marL="342900" indent="-34290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/>
                        <a:buChar char="•"/>
                      </a:pPr>
                      <a:r>
                        <a:rPr lang="pt-BR" b="1" dirty="0" smtClean="0">
                          <a:solidFill>
                            <a:schemeClr val="tx1"/>
                          </a:solidFill>
                          <a:latin typeface="Tahoma" charset="0"/>
                          <a:cs typeface="Tahoma" charset="0"/>
                        </a:rPr>
                        <a:t>Maior área agriculturável do mundo</a:t>
                      </a:r>
                    </a:p>
                    <a:p>
                      <a:pPr marL="342900" indent="-34290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/>
                        <a:buChar char="•"/>
                      </a:pPr>
                      <a:r>
                        <a:rPr lang="pt-BR" b="1" dirty="0" smtClean="0">
                          <a:solidFill>
                            <a:schemeClr val="tx1"/>
                          </a:solidFill>
                          <a:latin typeface="Tahoma" charset="0"/>
                          <a:cs typeface="Tahoma" charset="0"/>
                        </a:rPr>
                        <a:t>Riquezas minerais diversas e Terras Raras</a:t>
                      </a:r>
                    </a:p>
                    <a:p>
                      <a:pPr marL="342900" indent="-34290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/>
                        <a:buChar char="•"/>
                      </a:pPr>
                      <a:r>
                        <a:rPr lang="pt-BR" b="1" dirty="0" smtClean="0">
                          <a:solidFill>
                            <a:schemeClr val="tx1"/>
                          </a:solidFill>
                          <a:latin typeface="Tahoma" charset="0"/>
                          <a:cs typeface="Tahoma" charset="0"/>
                        </a:rPr>
                        <a:t>Riquezas biológicas: fauna e flora</a:t>
                      </a:r>
                    </a:p>
                    <a:p>
                      <a:pPr marL="342900" indent="-34290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/>
                        <a:buChar char="•"/>
                      </a:pPr>
                      <a:r>
                        <a:rPr lang="pt-BR" b="1" dirty="0" smtClean="0">
                          <a:solidFill>
                            <a:schemeClr val="tx1"/>
                          </a:solidFill>
                          <a:latin typeface="Tahoma" charset="0"/>
                          <a:cs typeface="Tahoma" charset="0"/>
                        </a:rPr>
                        <a:t>Extensão territorial e mesmo idioma </a:t>
                      </a:r>
                    </a:p>
                    <a:p>
                      <a:pPr marL="342900" indent="-34290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/>
                        <a:buChar char="•"/>
                      </a:pPr>
                      <a:r>
                        <a:rPr lang="pt-BR" b="1" dirty="0" smtClean="0">
                          <a:solidFill>
                            <a:schemeClr val="tx1"/>
                          </a:solidFill>
                          <a:latin typeface="Tahoma" charset="0"/>
                          <a:cs typeface="Tahoma" charset="0"/>
                        </a:rPr>
                        <a:t>Clima favorável</a:t>
                      </a:r>
                    </a:p>
                    <a:p>
                      <a:pPr marL="342900" indent="-34290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/>
                        <a:buChar char="•"/>
                      </a:pPr>
                      <a:r>
                        <a:rPr lang="pt-BR" b="1" dirty="0" smtClean="0">
                          <a:solidFill>
                            <a:schemeClr val="tx1"/>
                          </a:solidFill>
                          <a:latin typeface="Tahoma" charset="0"/>
                          <a:cs typeface="Tahoma" charset="0"/>
                        </a:rPr>
                        <a:t>Potencial energético, industrial e comercial</a:t>
                      </a:r>
                    </a:p>
                    <a:p>
                      <a:pPr marL="342900" indent="-34290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/>
                        <a:buChar char="•"/>
                      </a:pPr>
                      <a:r>
                        <a:rPr lang="pt-BR" b="1" dirty="0" smtClean="0">
                          <a:solidFill>
                            <a:schemeClr val="tx1"/>
                          </a:solidFill>
                          <a:latin typeface="Tahoma" charset="0"/>
                          <a:cs typeface="Tahoma" charset="0"/>
                        </a:rPr>
                        <a:t>Riqueza humana e cultural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>
                          <a:solidFill>
                            <a:srgbClr val="000000"/>
                          </a:solidFill>
                          <a:latin typeface="Tahoma" charset="0"/>
                          <a:cs typeface="Tahoma" charset="0"/>
                        </a:rPr>
                        <a:t>CENÁRIO BRASIL 2015/2016</a:t>
                      </a:r>
                      <a:endParaRPr lang="pt-BR" sz="500" dirty="0" smtClean="0">
                        <a:solidFill>
                          <a:srgbClr val="000000"/>
                        </a:solidFill>
                        <a:latin typeface="Tahoma" charset="0"/>
                        <a:cs typeface="Tahoma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>
                          <a:solidFill>
                            <a:srgbClr val="000000"/>
                          </a:solidFill>
                          <a:latin typeface="Tahoma" charset="0"/>
                          <a:cs typeface="Tahoma" charset="0"/>
                        </a:rPr>
                        <a:t>ESCASSEZ</a:t>
                      </a:r>
                      <a:endParaRPr lang="en-US" sz="1800" dirty="0" smtClean="0"/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pt-BR" dirty="0" smtClean="0">
                          <a:solidFill>
                            <a:srgbClr val="FFFFFF"/>
                          </a:solidFill>
                          <a:latin typeface="Tahoma" charset="0"/>
                          <a:cs typeface="Tahoma" charset="0"/>
                        </a:rPr>
                        <a:t>CRISES</a:t>
                      </a:r>
                    </a:p>
                    <a:p>
                      <a:pPr marL="457200" indent="-457200">
                        <a:spcBef>
                          <a:spcPts val="600"/>
                        </a:spcBef>
                        <a:buFont typeface="Wingdings" charset="2"/>
                        <a:buChar char="Ø"/>
                      </a:pPr>
                      <a:r>
                        <a:rPr lang="pt-BR" dirty="0" smtClean="0">
                          <a:solidFill>
                            <a:srgbClr val="FFFFFF"/>
                          </a:solidFill>
                          <a:latin typeface="Tahoma" charset="0"/>
                          <a:cs typeface="Tahoma" charset="0"/>
                        </a:rPr>
                        <a:t>Econômica seletiva</a:t>
                      </a:r>
                    </a:p>
                    <a:p>
                      <a:pPr marL="1200150" lvl="1" indent="-457200">
                        <a:spcBef>
                          <a:spcPts val="600"/>
                        </a:spcBef>
                        <a:buFont typeface="Arial"/>
                        <a:buChar char="•"/>
                      </a:pPr>
                      <a:r>
                        <a:rPr lang="pt-BR" b="0" dirty="0" smtClean="0">
                          <a:solidFill>
                            <a:srgbClr val="FFFFFF"/>
                          </a:solidFill>
                          <a:latin typeface="Tahoma" charset="0"/>
                          <a:ea typeface="ＭＳ Ｐゴシック" charset="0"/>
                          <a:cs typeface="Tahoma" charset="0"/>
                        </a:rPr>
                        <a:t>Desindustrialização</a:t>
                      </a:r>
                    </a:p>
                    <a:p>
                      <a:pPr marL="1200150" lvl="1" indent="-457200">
                        <a:spcBef>
                          <a:spcPts val="600"/>
                        </a:spcBef>
                        <a:buFont typeface="Arial"/>
                        <a:buChar char="•"/>
                      </a:pPr>
                      <a:r>
                        <a:rPr lang="pt-BR" b="0" dirty="0" smtClean="0">
                          <a:solidFill>
                            <a:srgbClr val="FFFFFF"/>
                          </a:solidFill>
                          <a:latin typeface="Tahoma" charset="0"/>
                          <a:ea typeface="ＭＳ Ｐゴシック" charset="0"/>
                          <a:cs typeface="Tahoma" charset="0"/>
                        </a:rPr>
                        <a:t>Queda da atividade comercial </a:t>
                      </a:r>
                    </a:p>
                    <a:p>
                      <a:pPr marL="1200150" lvl="1" indent="-457200">
                        <a:spcBef>
                          <a:spcPts val="600"/>
                        </a:spcBef>
                        <a:buFont typeface="Arial"/>
                        <a:buChar char="•"/>
                      </a:pPr>
                      <a:r>
                        <a:rPr lang="pt-BR" b="0" dirty="0" smtClean="0">
                          <a:solidFill>
                            <a:srgbClr val="FFFFFF"/>
                          </a:solidFill>
                          <a:latin typeface="Tahoma" charset="0"/>
                          <a:ea typeface="ＭＳ Ｐゴシック" charset="0"/>
                          <a:cs typeface="Tahoma" charset="0"/>
                        </a:rPr>
                        <a:t>Desemprego</a:t>
                      </a:r>
                    </a:p>
                    <a:p>
                      <a:pPr marL="1200150" lvl="1" indent="-457200">
                        <a:spcBef>
                          <a:spcPts val="600"/>
                        </a:spcBef>
                        <a:buFont typeface="Arial"/>
                        <a:buChar char="•"/>
                      </a:pPr>
                      <a:r>
                        <a:rPr lang="pt-BR" b="0" dirty="0" smtClean="0">
                          <a:solidFill>
                            <a:srgbClr val="FFFFFF"/>
                          </a:solidFill>
                          <a:latin typeface="Tahoma" charset="0"/>
                          <a:ea typeface="ＭＳ Ｐゴシック" charset="0"/>
                          <a:cs typeface="Tahoma" charset="0"/>
                        </a:rPr>
                        <a:t>Perdas salariais</a:t>
                      </a:r>
                    </a:p>
                    <a:p>
                      <a:pPr marL="1200150" lvl="1" indent="-457200">
                        <a:spcBef>
                          <a:spcPts val="600"/>
                        </a:spcBef>
                        <a:buFont typeface="Arial"/>
                        <a:buChar char="•"/>
                      </a:pPr>
                      <a:r>
                        <a:rPr lang="pt-BR" b="0" dirty="0" smtClean="0">
                          <a:solidFill>
                            <a:srgbClr val="FFFFFF"/>
                          </a:solidFill>
                          <a:latin typeface="Tahoma" charset="0"/>
                          <a:ea typeface="ＭＳ Ｐゴシック" charset="0"/>
                          <a:cs typeface="Tahoma" charset="0"/>
                        </a:rPr>
                        <a:t>Privatizações</a:t>
                      </a:r>
                    </a:p>
                    <a:p>
                      <a:pPr marL="1200150" lvl="1" indent="-457200">
                        <a:spcBef>
                          <a:spcPts val="600"/>
                        </a:spcBef>
                        <a:buFont typeface="Arial"/>
                        <a:buChar char="•"/>
                      </a:pPr>
                      <a:r>
                        <a:rPr lang="pt-BR" b="0" dirty="0" smtClean="0">
                          <a:solidFill>
                            <a:srgbClr val="FFFFFF"/>
                          </a:solidFill>
                          <a:latin typeface="Tahoma" charset="0"/>
                          <a:ea typeface="ＭＳ Ｐゴシック" charset="0"/>
                          <a:cs typeface="Tahoma" charset="0"/>
                        </a:rPr>
                        <a:t>Encolhimento do PIB </a:t>
                      </a:r>
                    </a:p>
                    <a:p>
                      <a:pPr marL="457200" indent="-457200">
                        <a:spcBef>
                          <a:spcPts val="600"/>
                        </a:spcBef>
                        <a:buFont typeface="Wingdings" charset="2"/>
                        <a:buChar char="Ø"/>
                      </a:pPr>
                      <a:r>
                        <a:rPr lang="pt-BR" dirty="0" smtClean="0">
                          <a:solidFill>
                            <a:srgbClr val="FFFFFF"/>
                          </a:solidFill>
                          <a:latin typeface="Tahoma" charset="0"/>
                          <a:cs typeface="Tahoma" charset="0"/>
                        </a:rPr>
                        <a:t>Social</a:t>
                      </a:r>
                    </a:p>
                    <a:p>
                      <a:pPr marL="457200" indent="-457200">
                        <a:spcBef>
                          <a:spcPts val="600"/>
                        </a:spcBef>
                        <a:buFont typeface="Wingdings" charset="2"/>
                        <a:buChar char="Ø"/>
                      </a:pPr>
                      <a:r>
                        <a:rPr lang="pt-BR" dirty="0" smtClean="0">
                          <a:solidFill>
                            <a:srgbClr val="FFFFFF"/>
                          </a:solidFill>
                          <a:latin typeface="Tahoma" charset="0"/>
                          <a:cs typeface="Tahoma" charset="0"/>
                        </a:rPr>
                        <a:t>Política</a:t>
                      </a:r>
                    </a:p>
                    <a:p>
                      <a:pPr marL="457200" indent="-457200">
                        <a:spcBef>
                          <a:spcPts val="600"/>
                        </a:spcBef>
                        <a:buFont typeface="Wingdings" charset="2"/>
                        <a:buChar char="Ø"/>
                      </a:pPr>
                      <a:r>
                        <a:rPr lang="pt-BR" dirty="0" smtClean="0">
                          <a:solidFill>
                            <a:srgbClr val="FFFFFF"/>
                          </a:solidFill>
                          <a:latin typeface="Tahoma" charset="0"/>
                          <a:cs typeface="Tahoma" charset="0"/>
                        </a:rPr>
                        <a:t>Ambiental</a:t>
                      </a:r>
                      <a:endParaRPr lang="pt-BR" dirty="0" smtClean="0">
                        <a:solidFill>
                          <a:srgbClr val="92D050"/>
                        </a:solidFill>
                        <a:latin typeface="Tahoma" charset="0"/>
                        <a:cs typeface="Tahoma" charset="0"/>
                      </a:endParaRPr>
                    </a:p>
                    <a:p>
                      <a:pPr>
                        <a:spcBef>
                          <a:spcPts val="0"/>
                        </a:spcBef>
                      </a:pPr>
                      <a:endParaRPr lang="pt-BR" sz="300" dirty="0" smtClean="0">
                        <a:solidFill>
                          <a:schemeClr val="tx1"/>
                        </a:solidFill>
                        <a:latin typeface="Tahoma" charset="0"/>
                        <a:cs typeface="Tahoma" charset="0"/>
                      </a:endParaRP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pt-BR" dirty="0" smtClean="0">
                          <a:solidFill>
                            <a:srgbClr val="000000"/>
                          </a:solidFill>
                          <a:latin typeface="Tahoma" charset="0"/>
                          <a:cs typeface="Tahoma" charset="0"/>
                        </a:rPr>
                        <a:t>AJUSTE FISCAL: </a:t>
                      </a:r>
                      <a:r>
                        <a:rPr lang="pt-BR" b="0" dirty="0" smtClean="0">
                          <a:solidFill>
                            <a:srgbClr val="FFFFFF"/>
                          </a:solidFill>
                          <a:latin typeface="Tahoma" charset="0"/>
                          <a:cs typeface="Tahoma" charset="0"/>
                        </a:rPr>
                        <a:t>Corte de investimentos e gastos sociais; aumento de tributos para a classe média e pobre; privatizações</a:t>
                      </a:r>
                    </a:p>
                    <a:p>
                      <a:pPr>
                        <a:spcBef>
                          <a:spcPts val="0"/>
                        </a:spcBef>
                      </a:pPr>
                      <a:endParaRPr lang="pt-BR" sz="300" dirty="0" smtClean="0">
                        <a:solidFill>
                          <a:schemeClr val="accent1"/>
                        </a:solidFill>
                        <a:latin typeface="Tahoma" charset="0"/>
                        <a:cs typeface="Tahoma" charset="0"/>
                      </a:endParaRP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pt-BR" dirty="0" smtClean="0">
                          <a:solidFill>
                            <a:srgbClr val="000000"/>
                          </a:solidFill>
                          <a:latin typeface="Tahoma" charset="0"/>
                          <a:cs typeface="Tahoma" charset="0"/>
                        </a:rPr>
                        <a:t>CRESCIMENTO ACELERADO DA DÍVIDA PÚBLICA = </a:t>
                      </a:r>
                      <a:r>
                        <a:rPr lang="pt-BR" dirty="0" smtClean="0">
                          <a:solidFill>
                            <a:srgbClr val="FF0000"/>
                          </a:solidFill>
                          <a:latin typeface="Tahoma" charset="0"/>
                          <a:cs typeface="Tahoma" charset="0"/>
                        </a:rPr>
                        <a:t>CRISE FISCAL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270937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60512" y="1052736"/>
            <a:ext cx="9145016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endParaRPr lang="pt-BR" dirty="0" smtClean="0">
              <a:solidFill>
                <a:srgbClr val="FEA022"/>
              </a:solidFill>
              <a:latin typeface="Tahoma"/>
              <a:cs typeface="Tahoma"/>
            </a:endParaRPr>
          </a:p>
          <a:p>
            <a:pPr algn="ctr">
              <a:lnSpc>
                <a:spcPct val="120000"/>
              </a:lnSpc>
            </a:pPr>
            <a:endParaRPr lang="pt-BR" dirty="0">
              <a:solidFill>
                <a:srgbClr val="FEA022"/>
              </a:solidFill>
              <a:latin typeface="Tahoma"/>
              <a:cs typeface="Tahoma"/>
            </a:endParaRPr>
          </a:p>
          <a:p>
            <a:pPr algn="ctr">
              <a:lnSpc>
                <a:spcPct val="120000"/>
              </a:lnSpc>
            </a:pPr>
            <a:endParaRPr lang="pt-BR" dirty="0" smtClean="0">
              <a:solidFill>
                <a:srgbClr val="FEA022"/>
              </a:solidFill>
              <a:latin typeface="Tahoma"/>
              <a:cs typeface="Tahoma"/>
            </a:endParaRPr>
          </a:p>
          <a:p>
            <a:pPr algn="ctr">
              <a:lnSpc>
                <a:spcPct val="120000"/>
              </a:lnSpc>
            </a:pPr>
            <a:endParaRPr lang="pt-BR" dirty="0">
              <a:solidFill>
                <a:schemeClr val="accent3"/>
              </a:solidFill>
              <a:latin typeface="Tahoma"/>
              <a:cs typeface="Tahoma"/>
            </a:endParaRPr>
          </a:p>
          <a:p>
            <a:pPr algn="ctr">
              <a:lnSpc>
                <a:spcPct val="120000"/>
              </a:lnSpc>
            </a:pPr>
            <a:r>
              <a:rPr lang="pt-BR" dirty="0" smtClean="0">
                <a:solidFill>
                  <a:schemeClr val="accent3"/>
                </a:solidFill>
                <a:latin typeface="Tahoma"/>
                <a:cs typeface="Tahoma"/>
              </a:rPr>
              <a:t>1 </a:t>
            </a:r>
            <a:r>
              <a:rPr lang="pt-BR" dirty="0">
                <a:solidFill>
                  <a:schemeClr val="accent3"/>
                </a:solidFill>
                <a:latin typeface="Tahoma"/>
                <a:cs typeface="Tahoma"/>
              </a:rPr>
              <a:t>– ANÁLISE DA </a:t>
            </a:r>
            <a:r>
              <a:rPr lang="pt-BR" dirty="0" smtClean="0">
                <a:solidFill>
                  <a:schemeClr val="accent3"/>
                </a:solidFill>
                <a:latin typeface="Tahoma"/>
                <a:cs typeface="Tahoma"/>
              </a:rPr>
              <a:t>CONJUNTURA</a:t>
            </a:r>
          </a:p>
          <a:p>
            <a:pPr lvl="0">
              <a:lnSpc>
                <a:spcPct val="120000"/>
              </a:lnSpc>
            </a:pPr>
            <a:endParaRPr lang="pt-BR" b="0" dirty="0" smtClean="0">
              <a:solidFill>
                <a:schemeClr val="tx1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9075794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3"/>
          <p:cNvSpPr>
            <a:spLocks noChangeArrowheads="1"/>
          </p:cNvSpPr>
          <p:nvPr/>
        </p:nvSpPr>
        <p:spPr bwMode="auto">
          <a:xfrm>
            <a:off x="330200" y="1295400"/>
            <a:ext cx="92456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1313" indent="-341313" algn="ctr" defTabSz="449263" eaLnBrk="0" hangingPunct="0">
              <a:spcBef>
                <a:spcPts val="800"/>
              </a:spcBef>
              <a:buClr>
                <a:srgbClr val="FFFF00"/>
              </a:buClr>
              <a:buFont typeface="Times New Roman" charset="0"/>
              <a:buNone/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3200">
                <a:solidFill>
                  <a:srgbClr val="FFFF00"/>
                </a:solidFill>
              </a:rPr>
              <a:t>	</a:t>
            </a:r>
          </a:p>
        </p:txBody>
      </p:sp>
      <p:sp>
        <p:nvSpPr>
          <p:cNvPr id="13314" name="Text Box 9"/>
          <p:cNvSpPr txBox="1">
            <a:spLocks noChangeArrowheads="1"/>
          </p:cNvSpPr>
          <p:nvPr/>
        </p:nvSpPr>
        <p:spPr bwMode="auto">
          <a:xfrm>
            <a:off x="200025" y="214313"/>
            <a:ext cx="9705976" cy="17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ts val="2500"/>
              </a:spcBef>
              <a:buClr>
                <a:srgbClr val="FF9900"/>
              </a:buClr>
            </a:pPr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Escandaloso crescimento do lucro dos bancos</a:t>
            </a:r>
          </a:p>
          <a:p>
            <a:pPr algn="ctr">
              <a:spcBef>
                <a:spcPts val="1800"/>
              </a:spcBef>
              <a:buClr>
                <a:srgbClr val="FFFFFF"/>
              </a:buClr>
            </a:pPr>
            <a:endParaRPr lang="pt-BR" b="0" dirty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>
              <a:spcBef>
                <a:spcPts val="1800"/>
              </a:spcBef>
              <a:buClr>
                <a:srgbClr val="FFFFFF"/>
              </a:buClr>
            </a:pPr>
            <a:endParaRPr lang="en-GB" b="0" dirty="0">
              <a:solidFill>
                <a:srgbClr val="FFFFFF"/>
              </a:solidFill>
              <a:latin typeface="Tahoma" charset="0"/>
              <a:cs typeface="Tahoma" charset="0"/>
            </a:endParaRPr>
          </a:p>
        </p:txBody>
      </p:sp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-258" y="149"/>
            <a:ext cx="18466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13317" name="Retângulo 2"/>
          <p:cNvSpPr>
            <a:spLocks noChangeArrowheads="1"/>
          </p:cNvSpPr>
          <p:nvPr/>
        </p:nvSpPr>
        <p:spPr bwMode="auto">
          <a:xfrm>
            <a:off x="776536" y="6525344"/>
            <a:ext cx="83515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1"/>
            <a:r>
              <a:rPr lang="pt-BR" sz="1600" b="0" dirty="0">
                <a:solidFill>
                  <a:schemeClr val="tx1"/>
                </a:solidFill>
              </a:rPr>
              <a:t>Fonte: </a:t>
            </a:r>
            <a:r>
              <a:rPr lang="pt-BR" sz="1600" b="0" dirty="0">
                <a:solidFill>
                  <a:schemeClr val="tx1"/>
                </a:solidFill>
                <a:hlinkClick r:id="rId3"/>
              </a:rPr>
              <a:t>http://www4.bcb.gov.br/top50/port/top50.asp</a:t>
            </a:r>
            <a:r>
              <a:rPr lang="pt-BR" sz="1600" b="0" dirty="0">
                <a:solidFill>
                  <a:schemeClr val="tx1"/>
                </a:solidFill>
              </a:rPr>
              <a:t> </a:t>
            </a:r>
            <a:endParaRPr lang="pt-BR" sz="1600" b="0" dirty="0" smtClean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560" y="908720"/>
            <a:ext cx="8091706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77778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576" y="2852936"/>
            <a:ext cx="7708900" cy="37592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2480" y="188640"/>
            <a:ext cx="9633520" cy="22960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2500"/>
              </a:spcBef>
              <a:buClr>
                <a:srgbClr val="FF9900"/>
              </a:buClr>
            </a:pPr>
            <a:r>
              <a:rPr lang="pt-BR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Em 2015, apesar da desindustrialização, da queda no comércio, do desemprego e da retração do PIB em quase 4% o LUCRO DOS BANCOS foi 20% superior ao de 2014, e teria sido 300% maior não fossem as exageradas provisões que reduzem seus lucros tributáveis:</a:t>
            </a:r>
          </a:p>
        </p:txBody>
      </p:sp>
    </p:spTree>
    <p:extLst>
      <p:ext uri="{BB962C8B-B14F-4D97-AF65-F5344CB8AC3E}">
        <p14:creationId xmlns:p14="http://schemas.microsoft.com/office/powerpoint/2010/main" val="34884425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480" y="188640"/>
            <a:ext cx="9361040" cy="2603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POLÍTICA MONETÁRIA TRAVA O PAÍS </a:t>
            </a:r>
          </a:p>
          <a:p>
            <a:pPr algn="ctr"/>
            <a:endParaRPr lang="pt-BR" sz="2800" dirty="0">
              <a:solidFill>
                <a:srgbClr val="94C600"/>
              </a:solidFill>
              <a:latin typeface="Tahoma"/>
              <a:cs typeface="Tahoma"/>
            </a:endParaRPr>
          </a:p>
          <a:p>
            <a:pPr>
              <a:lnSpc>
                <a:spcPct val="90000"/>
              </a:lnSpc>
            </a:pPr>
            <a:r>
              <a:rPr lang="pt-BR" b="0" dirty="0" smtClean="0">
                <a:solidFill>
                  <a:srgbClr val="94C600"/>
                </a:solidFill>
                <a:latin typeface="Tahoma"/>
                <a:cs typeface="Tahoma"/>
              </a:rPr>
              <a:t>JUROS ABUSIVOS</a:t>
            </a:r>
          </a:p>
          <a:p>
            <a:pPr>
              <a:lnSpc>
                <a:spcPct val="90000"/>
              </a:lnSpc>
            </a:pPr>
            <a:endParaRPr lang="en-US" sz="800" b="0" dirty="0">
              <a:solidFill>
                <a:srgbClr val="94C600"/>
              </a:solidFill>
              <a:latin typeface="Tahoma"/>
              <a:cs typeface="Tahoma"/>
            </a:endParaRPr>
          </a:p>
          <a:p>
            <a:pPr marL="342900" indent="-342900">
              <a:lnSpc>
                <a:spcPct val="90000"/>
              </a:lnSpc>
              <a:buFont typeface="Wingdings" charset="2"/>
              <a:buChar char="Ø"/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Taxa Básica (SELIC) 14,25%</a:t>
            </a:r>
          </a:p>
          <a:p>
            <a:pPr>
              <a:lnSpc>
                <a:spcPct val="90000"/>
              </a:lnSpc>
            </a:pPr>
            <a:endParaRPr lang="pt-BR" sz="800" b="0" dirty="0" smtClean="0">
              <a:solidFill>
                <a:schemeClr val="tx1"/>
              </a:solidFill>
              <a:latin typeface="Tahoma"/>
              <a:cs typeface="Tahoma"/>
            </a:endParaRPr>
          </a:p>
          <a:p>
            <a:pPr marL="342900" indent="-342900">
              <a:lnSpc>
                <a:spcPct val="90000"/>
              </a:lnSpc>
              <a:buFont typeface="Wingdings" charset="2"/>
              <a:buChar char="Ø"/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Títulos negociados a 16,81% em 21/01/2016</a:t>
            </a:r>
          </a:p>
          <a:p>
            <a:pPr algn="ctr"/>
            <a:endParaRPr lang="en-US" sz="2800" dirty="0" smtClean="0">
              <a:solidFill>
                <a:srgbClr val="94C600"/>
              </a:solidFill>
              <a:latin typeface="Tahoma"/>
              <a:cs typeface="Tahoma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44488" y="2708920"/>
            <a:ext cx="9361040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chemeClr val="accent1"/>
                </a:solidFill>
                <a:latin typeface="Tahoma"/>
                <a:cs typeface="Tahoma"/>
              </a:rPr>
              <a:t>CONTROLE INFLACIONÁRIO ???</a:t>
            </a:r>
          </a:p>
          <a:p>
            <a:endParaRPr lang="pt-BR" sz="500" dirty="0" smtClean="0">
              <a:solidFill>
                <a:schemeClr val="accent1"/>
              </a:solidFill>
              <a:latin typeface="Tahoma"/>
              <a:cs typeface="Tahoma"/>
            </a:endParaRPr>
          </a:p>
          <a:p>
            <a:pPr marL="342900" indent="-342900">
              <a:buFont typeface="Wingdings" charset="2"/>
              <a:buChar char="Ø"/>
            </a:pPr>
            <a:r>
              <a:rPr lang="pt-BR" b="0" dirty="0" smtClean="0">
                <a:solidFill>
                  <a:srgbClr val="94C600"/>
                </a:solidFill>
                <a:latin typeface="Tahoma"/>
                <a:cs typeface="Tahoma"/>
              </a:rPr>
              <a:t>JUROS ELEVADOS </a:t>
            </a: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não servem para controlar a inflação brasileira</a:t>
            </a:r>
          </a:p>
          <a:p>
            <a:endParaRPr lang="pt-BR" sz="500" b="0" dirty="0" smtClean="0">
              <a:solidFill>
                <a:schemeClr val="tx1"/>
              </a:solidFill>
              <a:latin typeface="Tahoma"/>
              <a:cs typeface="Tahoma"/>
            </a:endParaRPr>
          </a:p>
          <a:p>
            <a:pPr marL="342900" indent="-342900">
              <a:buFont typeface="Wingdings" charset="2"/>
              <a:buChar char="Ø"/>
            </a:pPr>
            <a:r>
              <a:rPr lang="pt-BR" b="0" dirty="0" smtClean="0">
                <a:solidFill>
                  <a:schemeClr val="accent1"/>
                </a:solidFill>
                <a:latin typeface="Tahoma"/>
                <a:cs typeface="Tahoma"/>
              </a:rPr>
              <a:t>BASE MONETÁRIA RESTRITA</a:t>
            </a:r>
            <a:r>
              <a:rPr lang="pt-BR" b="0" dirty="0" smtClean="0">
                <a:solidFill>
                  <a:srgbClr val="94C600"/>
                </a:solidFill>
                <a:latin typeface="Tahoma"/>
                <a:cs typeface="Tahoma"/>
              </a:rPr>
              <a:t>, </a:t>
            </a: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inferior a 5% do PIB no Brasil (enquanto em todas as demais grandes economias mundiais é de cerca de 40% do PIB) estimula aumento das taxas de juros de mercado. Deixamos de emitir moeda, mas emitimos dívida, que paga os juros mais elevados do mundo.  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48544" y="5373216"/>
            <a:ext cx="864096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 smtClean="0">
              <a:solidFill>
                <a:srgbClr val="94C600"/>
              </a:solidFill>
              <a:latin typeface="Tahoma"/>
              <a:cs typeface="Tahoma"/>
            </a:endParaRPr>
          </a:p>
          <a:p>
            <a:pPr algn="ctr"/>
            <a:r>
              <a:rPr lang="en-US" dirty="0" smtClean="0">
                <a:solidFill>
                  <a:srgbClr val="94C600"/>
                </a:solidFill>
                <a:latin typeface="Tahoma"/>
                <a:cs typeface="Tahoma"/>
              </a:rPr>
              <a:t>“</a:t>
            </a:r>
            <a:r>
              <a:rPr lang="pt-PT" dirty="0" smtClean="0">
                <a:solidFill>
                  <a:srgbClr val="94C600"/>
                </a:solidFill>
                <a:latin typeface="Tahoma"/>
                <a:cs typeface="Tahoma"/>
              </a:rPr>
              <a:t>O Banco Central está suicidando o Brasil</a:t>
            </a:r>
            <a:r>
              <a:rPr lang="en-US" dirty="0" smtClean="0">
                <a:solidFill>
                  <a:srgbClr val="94C600"/>
                </a:solidFill>
                <a:latin typeface="Tahoma"/>
                <a:cs typeface="Tahoma"/>
              </a:rPr>
              <a:t>”</a:t>
            </a:r>
            <a:endParaRPr lang="en-US" dirty="0">
              <a:solidFill>
                <a:srgbClr val="94C600"/>
              </a:solidFill>
              <a:latin typeface="Tahoma"/>
              <a:cs typeface="Tahoma"/>
            </a:endParaRPr>
          </a:p>
          <a:p>
            <a:pPr algn="ctr"/>
            <a:r>
              <a:rPr lang="en-US" sz="1400" b="0" dirty="0">
                <a:hlinkClick r:id="rId2"/>
              </a:rPr>
              <a:t>http://www.gazetadopovo.com.br/opiniao/artigos/o-banco-central-esta-suicidando-o-brasil-</a:t>
            </a:r>
            <a:r>
              <a:rPr lang="en-US" sz="1400" b="0" dirty="0" smtClean="0">
                <a:hlinkClick r:id="rId2"/>
              </a:rPr>
              <a:t>dh5s162swds5080e0d20jsmpc</a:t>
            </a:r>
            <a:r>
              <a:rPr lang="en-US" sz="1400" dirty="0" smtClean="0"/>
              <a:t> 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9829929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238125" y="142875"/>
            <a:ext cx="9899451" cy="1187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Arial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2pPr>
            <a:lvl3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Quem está pensando o BRASIL ?</a:t>
            </a:r>
          </a:p>
          <a:p>
            <a:pPr algn="ctr">
              <a:spcBef>
                <a:spcPts val="600"/>
              </a:spcBef>
            </a:pPr>
            <a:endParaRPr lang="pt-BR" sz="2800" dirty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 algn="ctr">
              <a:spcBef>
                <a:spcPts val="0"/>
              </a:spcBef>
            </a:pPr>
            <a:endParaRPr lang="pt-BR" sz="500" dirty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>
              <a:spcBef>
                <a:spcPts val="0"/>
              </a:spcBef>
            </a:pPr>
            <a:endParaRPr lang="pt-BR" sz="500" dirty="0" smtClean="0">
              <a:solidFill>
                <a:schemeClr val="tx1"/>
              </a:solidFill>
              <a:latin typeface="Tahoma" charset="0"/>
              <a:ea typeface="ＭＳ Ｐゴシック" charset="0"/>
              <a:cs typeface="Tahoma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2600" y="836712"/>
            <a:ext cx="7704856" cy="537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447833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238125" y="142875"/>
            <a:ext cx="9971459" cy="68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Arial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2pPr>
            <a:lvl3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9pPr>
          </a:lstStyle>
          <a:p>
            <a:endParaRPr lang="es-EC" sz="1000" dirty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 algn="ctr"/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Recomendações do FMI</a:t>
            </a:r>
            <a:r>
              <a:rPr lang="pt-BR" sz="2800" smtClean="0">
                <a:solidFill>
                  <a:srgbClr val="92D050"/>
                </a:solidFill>
                <a:latin typeface="Tahoma" charset="0"/>
                <a:cs typeface="Tahoma" charset="0"/>
              </a:rPr>
              <a:t>: Política </a:t>
            </a:r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Monetária </a:t>
            </a:r>
            <a:endParaRPr lang="pt-BR" sz="2000" dirty="0" smtClean="0"/>
          </a:p>
          <a:p>
            <a:endParaRPr lang="pt-BR" sz="1000" b="0" dirty="0" smtClean="0">
              <a:solidFill>
                <a:srgbClr val="FFFFFF"/>
              </a:solidFill>
              <a:latin typeface="Tahoma" charset="0"/>
              <a:ea typeface="Arial" charset="0"/>
              <a:cs typeface="Tahoma" charset="0"/>
            </a:endParaRPr>
          </a:p>
          <a:p>
            <a:pPr marL="342900" indent="-342900">
              <a:buFont typeface="Arial"/>
              <a:buChar char="•"/>
            </a:pPr>
            <a:r>
              <a:rPr lang="pt-BR" sz="21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Aprovação de lei assegurando a “autonomia” do Banco Central, especificamente garantindo mandato para diretores, como uma política monetária objetiva</a:t>
            </a:r>
          </a:p>
          <a:p>
            <a:pPr marL="342900" indent="-342900">
              <a:buFont typeface="Arial"/>
              <a:buChar char="•"/>
            </a:pPr>
            <a:r>
              <a:rPr lang="pt-BR" sz="21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Perseverança com a politica de controle inflacionário com metas</a:t>
            </a:r>
          </a:p>
          <a:p>
            <a:pPr marL="342900" indent="-342900">
              <a:buFont typeface="Arial"/>
              <a:buChar char="•"/>
            </a:pPr>
            <a:r>
              <a:rPr lang="pt-BR" sz="21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Responsabilidade Fiscal </a:t>
            </a:r>
            <a:r>
              <a:rPr lang="pt-BR" sz="2100" b="0" dirty="0">
                <a:solidFill>
                  <a:srgbClr val="FFFFFF"/>
                </a:solidFill>
                <a:latin typeface="Tahoma" charset="0"/>
                <a:cs typeface="Tahoma" charset="0"/>
              </a:rPr>
              <a:t>e</a:t>
            </a:r>
            <a:r>
              <a:rPr lang="pt-BR" sz="21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 ao mesmo tempo liberdade monetária </a:t>
            </a:r>
            <a:r>
              <a:rPr lang="pt-BR" sz="2100" b="0" dirty="0">
                <a:solidFill>
                  <a:srgbClr val="FFFFFF"/>
                </a:solidFill>
                <a:latin typeface="Tahoma" charset="0"/>
                <a:cs typeface="Tahoma" charset="0"/>
              </a:rPr>
              <a:t>e</a:t>
            </a:r>
            <a:r>
              <a:rPr lang="pt-BR" sz="21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 câmbio flutuante</a:t>
            </a:r>
          </a:p>
          <a:p>
            <a:pPr marL="342900" indent="-342900">
              <a:buFont typeface="Arial"/>
              <a:buChar char="•"/>
            </a:pPr>
            <a:r>
              <a:rPr lang="pt-BR" sz="21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Redução da presença do setor público </a:t>
            </a:r>
            <a:r>
              <a:rPr lang="pt-BR" sz="2100" b="0" dirty="0">
                <a:solidFill>
                  <a:srgbClr val="FFFFFF"/>
                </a:solidFill>
                <a:latin typeface="Tahoma" charset="0"/>
                <a:cs typeface="Tahoma" charset="0"/>
              </a:rPr>
              <a:t>e</a:t>
            </a:r>
            <a:r>
              <a:rPr lang="pt-BR" sz="21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 aumento da participação da banca estrangeira</a:t>
            </a:r>
          </a:p>
          <a:p>
            <a:pPr marL="342900" indent="-342900">
              <a:buFont typeface="Arial"/>
              <a:buChar char="•"/>
            </a:pPr>
            <a:r>
              <a:rPr lang="pt-BR" sz="21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Implantação urgente de ERM – Empresa para Gerenciar Risco</a:t>
            </a:r>
          </a:p>
          <a:p>
            <a:pPr marL="342900" indent="-342900">
              <a:buFont typeface="Arial"/>
              <a:buChar char="•"/>
            </a:pPr>
            <a:r>
              <a:rPr lang="pt-BR" sz="21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Fundos de pensão: para atingir padrão internacional </a:t>
            </a:r>
            <a:r>
              <a:rPr lang="pt-BR" sz="2100" b="0" dirty="0">
                <a:solidFill>
                  <a:srgbClr val="FFFFFF"/>
                </a:solidFill>
                <a:latin typeface="Tahoma" charset="0"/>
                <a:cs typeface="Tahoma" charset="0"/>
              </a:rPr>
              <a:t>e</a:t>
            </a:r>
            <a:r>
              <a:rPr lang="pt-BR" sz="21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 cooperação, recomenda fortemente “Memorando de Entendimento” com jurisdições estrangeiras. Garantia de remuneração para administradores</a:t>
            </a:r>
          </a:p>
          <a:p>
            <a:pPr marL="342900" indent="-342900">
              <a:buFont typeface="Arial"/>
              <a:buChar char="•"/>
            </a:pPr>
            <a:r>
              <a:rPr lang="pt-BR" sz="21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Fundo Garantidor de Crédito: Linha de crédito sem garantias a partir do BC ou governo, a taxas de mercado, em caso de crise sistémica </a:t>
            </a:r>
          </a:p>
          <a:p>
            <a:pPr marL="342900" indent="-342900">
              <a:buFont typeface="Arial"/>
              <a:buChar char="•"/>
            </a:pPr>
            <a:r>
              <a:rPr lang="pt-BR" sz="2100" b="0" dirty="0" err="1" smtClean="0">
                <a:solidFill>
                  <a:srgbClr val="FFFFFF"/>
                </a:solidFill>
                <a:latin typeface="Tahoma" charset="0"/>
                <a:cs typeface="Tahoma" charset="0"/>
              </a:rPr>
              <a:t>Empoderar</a:t>
            </a:r>
            <a:r>
              <a:rPr lang="pt-BR" sz="21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 o BC para fornecer </a:t>
            </a:r>
            <a:r>
              <a:rPr lang="pt-BR" sz="210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recursos para </a:t>
            </a:r>
            <a:r>
              <a:rPr lang="pt-BR" sz="2100" dirty="0" err="1" smtClean="0">
                <a:solidFill>
                  <a:srgbClr val="FFFFFF"/>
                </a:solidFill>
                <a:latin typeface="Tahoma" charset="0"/>
                <a:cs typeface="Tahoma" charset="0"/>
              </a:rPr>
              <a:t>recapitalização</a:t>
            </a:r>
            <a:r>
              <a:rPr lang="pt-BR" sz="210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 da banca</a:t>
            </a:r>
          </a:p>
          <a:p>
            <a:pPr marL="342900" indent="-342900">
              <a:buFont typeface="Arial"/>
              <a:buChar char="•"/>
            </a:pPr>
            <a:r>
              <a:rPr lang="pt-BR" sz="21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Retirar exigências legais </a:t>
            </a:r>
            <a:r>
              <a:rPr lang="pt-BR" sz="2100" b="0" dirty="0">
                <a:solidFill>
                  <a:srgbClr val="FFFFFF"/>
                </a:solidFill>
                <a:latin typeface="Tahoma" charset="0"/>
                <a:cs typeface="Tahoma" charset="0"/>
              </a:rPr>
              <a:t>e</a:t>
            </a:r>
            <a:r>
              <a:rPr lang="pt-BR" sz="21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 trabalhistas em caso de fusão, incorporação</a:t>
            </a:r>
          </a:p>
          <a:p>
            <a:pPr marL="342900" indent="-342900">
              <a:buFont typeface="Arial"/>
              <a:buChar char="•"/>
            </a:pPr>
            <a:r>
              <a:rPr lang="pt-BR" sz="21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Estimular participação privada em financiamentos imobiliários (CCI)</a:t>
            </a:r>
          </a:p>
          <a:p>
            <a:pPr marL="342900" indent="-342900">
              <a:buFont typeface="Arial"/>
              <a:buChar char="•"/>
            </a:pPr>
            <a:r>
              <a:rPr lang="pt-BR" sz="21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Bovespa deveria rever o Mecanismo de Compensação de investidores contra perdas no mercado de capitais devido a erros operacionais</a:t>
            </a:r>
          </a:p>
          <a:p>
            <a:pPr marL="1085850" lvl="1" indent="-342900">
              <a:buFont typeface="Arial"/>
              <a:buChar char="•"/>
            </a:pPr>
            <a:endParaRPr lang="pt-BR" sz="1400" b="0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141839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 Box 2"/>
          <p:cNvSpPr txBox="1">
            <a:spLocks noChangeArrowheads="1"/>
          </p:cNvSpPr>
          <p:nvPr/>
        </p:nvSpPr>
        <p:spPr bwMode="auto">
          <a:xfrm>
            <a:off x="193675" y="115888"/>
            <a:ext cx="9871893" cy="682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lnSpc>
                <a:spcPct val="140000"/>
              </a:lnSpc>
              <a:spcBef>
                <a:spcPts val="1800"/>
              </a:spcBef>
              <a:buClr>
                <a:srgbClr val="FF9900"/>
              </a:buClr>
              <a:defRPr/>
            </a:pPr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SISTEMA DA DÍVIDA DOS ESTADOS E MUNICÍPIOS</a:t>
            </a:r>
          </a:p>
          <a:p>
            <a:pPr marL="457200" indent="-457200">
              <a:lnSpc>
                <a:spcPct val="130000"/>
              </a:lnSpc>
              <a:spcBef>
                <a:spcPts val="1200"/>
              </a:spcBef>
              <a:buClr>
                <a:srgbClr val="FF9900"/>
              </a:buClr>
              <a:buFont typeface="Arial"/>
              <a:buChar char="•"/>
              <a:defRPr/>
            </a:pPr>
            <a:r>
              <a:rPr lang="pt-BR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Gênese em Carta de Intenções com o FMI</a:t>
            </a:r>
          </a:p>
          <a:p>
            <a:pPr marL="457200" indent="-457200">
              <a:lnSpc>
                <a:spcPct val="130000"/>
              </a:lnSpc>
              <a:spcBef>
                <a:spcPts val="1200"/>
              </a:spcBef>
              <a:buClr>
                <a:srgbClr val="FF9900"/>
              </a:buClr>
              <a:buFont typeface="Arial"/>
              <a:buChar char="•"/>
              <a:defRPr/>
            </a:pPr>
            <a:r>
              <a:rPr lang="pt-BR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Endividamento sem contrapartida: mecanismos financeiros </a:t>
            </a:r>
          </a:p>
          <a:p>
            <a:pPr marL="457200" indent="-457200">
              <a:lnSpc>
                <a:spcPct val="130000"/>
              </a:lnSpc>
              <a:spcBef>
                <a:spcPts val="1200"/>
              </a:spcBef>
              <a:buClr>
                <a:srgbClr val="FF9900"/>
              </a:buClr>
              <a:buFont typeface="Arial"/>
              <a:buChar char="•"/>
              <a:defRPr/>
            </a:pPr>
            <a:r>
              <a:rPr lang="pt-BR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Refinanciamento pela União Lei 9.496/97: Pacote</a:t>
            </a:r>
          </a:p>
          <a:p>
            <a:pPr marL="1200150" lvl="1" indent="-457200">
              <a:lnSpc>
                <a:spcPct val="70000"/>
              </a:lnSpc>
              <a:spcBef>
                <a:spcPts val="1200"/>
              </a:spcBef>
              <a:buClr>
                <a:srgbClr val="FF9900"/>
              </a:buClr>
              <a:buFont typeface="Arial"/>
              <a:buChar char="•"/>
              <a:defRPr/>
            </a:pPr>
            <a:r>
              <a:rPr lang="pt-BR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Plano de Ajuste Fiscal</a:t>
            </a:r>
          </a:p>
          <a:p>
            <a:pPr marL="1200150" lvl="1" indent="-457200">
              <a:lnSpc>
                <a:spcPct val="70000"/>
              </a:lnSpc>
              <a:spcBef>
                <a:spcPts val="1200"/>
              </a:spcBef>
              <a:buClr>
                <a:srgbClr val="FF9900"/>
              </a:buClr>
              <a:buFont typeface="Arial"/>
              <a:buChar char="•"/>
              <a:defRPr/>
            </a:pPr>
            <a:r>
              <a:rPr lang="pt-BR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Privatizações do patrimônio dos estados</a:t>
            </a:r>
          </a:p>
          <a:p>
            <a:pPr marL="1200150" lvl="1" indent="-457200">
              <a:lnSpc>
                <a:spcPct val="70000"/>
              </a:lnSpc>
              <a:spcBef>
                <a:spcPts val="1200"/>
              </a:spcBef>
              <a:buClr>
                <a:srgbClr val="FF9900"/>
              </a:buClr>
              <a:buFont typeface="Arial"/>
              <a:buChar char="•"/>
              <a:defRPr/>
            </a:pPr>
            <a:r>
              <a:rPr lang="pt-BR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Assunção de passivos de bancos </a:t>
            </a:r>
            <a:r>
              <a:rPr lang="en-US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–</a:t>
            </a:r>
            <a:r>
              <a:rPr lang="pt-BR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 PROES</a:t>
            </a:r>
          </a:p>
          <a:p>
            <a:pPr lvl="1" indent="0">
              <a:lnSpc>
                <a:spcPct val="70000"/>
              </a:lnSpc>
              <a:spcBef>
                <a:spcPts val="1200"/>
              </a:spcBef>
              <a:buClr>
                <a:srgbClr val="FF9900"/>
              </a:buClr>
              <a:defRPr/>
            </a:pPr>
            <a:endParaRPr lang="pt-BR" sz="500" b="0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Clr>
                <a:srgbClr val="FF9900"/>
              </a:buClr>
              <a:buFont typeface="Arial"/>
              <a:buChar char="•"/>
              <a:defRPr/>
            </a:pPr>
            <a:r>
              <a:rPr lang="pt-BR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Condições onerosas empurram para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Clr>
                <a:srgbClr val="FF9900"/>
              </a:buClr>
              <a:defRPr/>
            </a:pPr>
            <a:r>
              <a:rPr lang="pt-BR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Endividamento com Banco Mundial e bancos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Clr>
                <a:srgbClr val="FF9900"/>
              </a:buClr>
              <a:defRPr/>
            </a:pPr>
            <a:r>
              <a:rPr lang="pt-BR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privados internacionais para pagar à União</a:t>
            </a:r>
          </a:p>
          <a:p>
            <a:pPr marL="457200" indent="-457200">
              <a:lnSpc>
                <a:spcPct val="130000"/>
              </a:lnSpc>
              <a:spcBef>
                <a:spcPts val="1200"/>
              </a:spcBef>
              <a:buClr>
                <a:srgbClr val="FF9900"/>
              </a:buClr>
              <a:buFont typeface="Arial"/>
              <a:buChar char="•"/>
              <a:defRPr/>
            </a:pPr>
            <a:r>
              <a:rPr lang="pt-BR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Ilegalidades. Ilegitimidades. Abusos. Fraudes</a:t>
            </a:r>
          </a:p>
          <a:p>
            <a:pPr marL="457200" indent="-457200">
              <a:lnSpc>
                <a:spcPct val="130000"/>
              </a:lnSpc>
              <a:spcBef>
                <a:spcPts val="1200"/>
              </a:spcBef>
              <a:buClr>
                <a:srgbClr val="FF9900"/>
              </a:buClr>
              <a:buFont typeface="Arial"/>
              <a:buChar char="•"/>
              <a:defRPr/>
            </a:pPr>
            <a:r>
              <a:rPr lang="pt-BR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SACRIFÍCIO SOCIAL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1312" y="2708920"/>
            <a:ext cx="2144688" cy="292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14044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 Box 2"/>
          <p:cNvSpPr txBox="1">
            <a:spLocks noChangeArrowheads="1"/>
          </p:cNvSpPr>
          <p:nvPr/>
        </p:nvSpPr>
        <p:spPr bwMode="auto">
          <a:xfrm>
            <a:off x="193675" y="115888"/>
            <a:ext cx="9871893" cy="6871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lnSpc>
                <a:spcPct val="140000"/>
              </a:lnSpc>
              <a:spcBef>
                <a:spcPts val="1800"/>
              </a:spcBef>
              <a:buClr>
                <a:srgbClr val="FF9900"/>
              </a:buClr>
              <a:defRPr/>
            </a:pPr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Tênue Revisão das Condições  da </a:t>
            </a:r>
            <a:r>
              <a:rPr lang="pt-BR" sz="2800" dirty="0">
                <a:solidFill>
                  <a:srgbClr val="92D050"/>
                </a:solidFill>
                <a:latin typeface="Tahoma" charset="0"/>
                <a:cs typeface="Tahoma" charset="0"/>
              </a:rPr>
              <a:t>Lei 9.496/</a:t>
            </a:r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97</a:t>
            </a:r>
          </a:p>
          <a:p>
            <a:pPr algn="ctr">
              <a:lnSpc>
                <a:spcPct val="140000"/>
              </a:lnSpc>
              <a:spcBef>
                <a:spcPts val="1800"/>
              </a:spcBef>
              <a:buClr>
                <a:srgbClr val="FF9900"/>
              </a:buClr>
              <a:defRPr/>
            </a:pPr>
            <a:endParaRPr lang="pt-BR" sz="300" dirty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 marL="457200" indent="-457200">
              <a:buFont typeface="Arial"/>
              <a:buChar char="•"/>
            </a:pPr>
            <a:r>
              <a:rPr lang="pt-BR" dirty="0" smtClean="0">
                <a:solidFill>
                  <a:srgbClr val="FFFFFF"/>
                </a:solidFill>
                <a:latin typeface="Tahoma"/>
                <a:cs typeface="Tahoma"/>
              </a:rPr>
              <a:t>Lei </a:t>
            </a:r>
            <a:r>
              <a:rPr lang="pt-BR" dirty="0">
                <a:solidFill>
                  <a:srgbClr val="FFFFFF"/>
                </a:solidFill>
                <a:latin typeface="Tahoma"/>
                <a:cs typeface="Tahoma"/>
              </a:rPr>
              <a:t>Complementar </a:t>
            </a:r>
            <a:r>
              <a:rPr lang="pt-BR" dirty="0" smtClean="0">
                <a:solidFill>
                  <a:srgbClr val="FFFFFF"/>
                </a:solidFill>
                <a:latin typeface="Tahoma"/>
                <a:cs typeface="Tahoma"/>
              </a:rPr>
              <a:t>148/2014</a:t>
            </a:r>
            <a:r>
              <a:rPr lang="pt-BR" b="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b="0" dirty="0">
                <a:solidFill>
                  <a:srgbClr val="FFFFFF"/>
                </a:solidFill>
                <a:latin typeface="Tahoma"/>
                <a:cs typeface="Tahoma"/>
              </a:rPr>
              <a:t>(resultante do PLC nº 99/2013 no Senado e PLP nº 238/2013 na Câmara dos Deputados</a:t>
            </a:r>
            <a:r>
              <a:rPr lang="pt-BR" b="0" dirty="0" smtClean="0">
                <a:solidFill>
                  <a:srgbClr val="FFFFFF"/>
                </a:solidFill>
                <a:latin typeface="Tahoma"/>
                <a:cs typeface="Tahoma"/>
              </a:rPr>
              <a:t>). </a:t>
            </a:r>
            <a:r>
              <a:rPr lang="pt-BR" b="0" dirty="0">
                <a:solidFill>
                  <a:srgbClr val="FFFFFF"/>
                </a:solidFill>
                <a:latin typeface="Tahoma"/>
                <a:cs typeface="Tahoma"/>
              </a:rPr>
              <a:t>As pequenas modificações aprovadas terão impacto nulo para a maioria dos estados e muito reduzido para outros. </a:t>
            </a:r>
          </a:p>
          <a:p>
            <a:pPr marL="342900" indent="-342900">
              <a:buFont typeface="Arial"/>
              <a:buChar char="•"/>
            </a:pPr>
            <a:r>
              <a:rPr lang="pt-BR" b="0" dirty="0">
                <a:solidFill>
                  <a:srgbClr val="FFFFFF"/>
                </a:solidFill>
                <a:latin typeface="Tahoma"/>
                <a:cs typeface="Tahoma"/>
              </a:rPr>
              <a:t> </a:t>
            </a:r>
            <a:r>
              <a:rPr lang="pt-BR" dirty="0" smtClean="0">
                <a:solidFill>
                  <a:srgbClr val="FFFFFF"/>
                </a:solidFill>
                <a:latin typeface="Tahoma"/>
                <a:cs typeface="Tahoma"/>
              </a:rPr>
              <a:t>Lei Complementar 151/2015 </a:t>
            </a:r>
            <a:r>
              <a:rPr lang="pt-BR" b="0" dirty="0" smtClean="0">
                <a:solidFill>
                  <a:srgbClr val="FFFFFF"/>
                </a:solidFill>
                <a:latin typeface="Tahoma"/>
                <a:cs typeface="Tahoma"/>
              </a:rPr>
              <a:t>(modificou a redação)</a:t>
            </a:r>
            <a:endParaRPr lang="pt-BR" b="0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342900" indent="-342900">
              <a:buFont typeface="Arial"/>
              <a:buChar char="•"/>
            </a:pPr>
            <a:r>
              <a:rPr lang="pt-BR" dirty="0" smtClean="0">
                <a:solidFill>
                  <a:srgbClr val="FFFFFF"/>
                </a:solidFill>
                <a:latin typeface="Tahoma"/>
                <a:cs typeface="Tahoma"/>
              </a:rPr>
              <a:t>Decreto 8.616, de 29.12.2015</a:t>
            </a:r>
            <a:r>
              <a:rPr lang="pt-BR" b="0" dirty="0" smtClean="0">
                <a:solidFill>
                  <a:srgbClr val="FFFFFF"/>
                </a:solidFill>
                <a:latin typeface="Tahoma"/>
                <a:cs typeface="Tahoma"/>
              </a:rPr>
              <a:t> (Regulamento: exige desistência expressa e irrevogável de ação judicial para contestar a dívida!...)</a:t>
            </a:r>
          </a:p>
          <a:p>
            <a:endParaRPr lang="pt-BR" b="0" dirty="0">
              <a:solidFill>
                <a:srgbClr val="FFFFFF"/>
              </a:solidFill>
              <a:latin typeface="Tahoma"/>
              <a:cs typeface="Tahoma"/>
            </a:endParaRPr>
          </a:p>
          <a:p>
            <a:r>
              <a:rPr lang="pt-BR" dirty="0" smtClean="0">
                <a:solidFill>
                  <a:schemeClr val="accent1"/>
                </a:solidFill>
                <a:latin typeface="Tahoma"/>
                <a:cs typeface="Tahoma"/>
              </a:rPr>
              <a:t>Liminares concedidas pelo STF</a:t>
            </a:r>
          </a:p>
          <a:p>
            <a:endParaRPr lang="pt-BR" dirty="0" smtClean="0">
              <a:solidFill>
                <a:schemeClr val="accent1"/>
              </a:solidFill>
              <a:latin typeface="Tahoma"/>
              <a:cs typeface="Tahoma"/>
            </a:endParaRPr>
          </a:p>
          <a:p>
            <a:r>
              <a:rPr lang="pt-BR" dirty="0" smtClean="0">
                <a:solidFill>
                  <a:schemeClr val="accent1"/>
                </a:solidFill>
                <a:latin typeface="Tahoma"/>
                <a:cs typeface="Tahoma"/>
              </a:rPr>
              <a:t>ATUAÇÃO DA ACD: </a:t>
            </a:r>
            <a:r>
              <a:rPr lang="pt-BR" b="0" dirty="0" smtClean="0">
                <a:solidFill>
                  <a:srgbClr val="FFFFFF"/>
                </a:solidFill>
                <a:latin typeface="Tahoma"/>
                <a:cs typeface="Tahoma"/>
              </a:rPr>
              <a:t>Trabalho durante a tramitação dos PL 238 e 99</a:t>
            </a:r>
          </a:p>
          <a:p>
            <a:r>
              <a:rPr lang="pt-BR" b="0" dirty="0" smtClean="0">
                <a:solidFill>
                  <a:srgbClr val="FFFFFF"/>
                </a:solidFill>
                <a:latin typeface="Tahoma"/>
                <a:cs typeface="Tahoma"/>
              </a:rPr>
              <a:t>Boletins </a:t>
            </a:r>
            <a:r>
              <a:rPr lang="pt-BR" b="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lang="pt-BR" b="0" dirty="0" smtClean="0">
                <a:solidFill>
                  <a:srgbClr val="FFFFFF"/>
                </a:solidFill>
                <a:latin typeface="Tahoma"/>
                <a:cs typeface="Tahoma"/>
              </a:rPr>
              <a:t>nformativos </a:t>
            </a:r>
            <a:r>
              <a:rPr lang="pt-BR" sz="1200" b="0" u="sng" dirty="0" smtClean="0">
                <a:solidFill>
                  <a:srgbClr val="FFFFFF"/>
                </a:solidFill>
                <a:latin typeface="Tahoma"/>
                <a:cs typeface="Tahoma"/>
                <a:hlinkClick r:id="rId3"/>
              </a:rPr>
              <a:t>http</a:t>
            </a:r>
            <a:r>
              <a:rPr lang="pt-BR" sz="1200" b="0" u="sng" dirty="0">
                <a:solidFill>
                  <a:srgbClr val="FFFFFF"/>
                </a:solidFill>
                <a:latin typeface="Tahoma"/>
                <a:cs typeface="Tahoma"/>
                <a:hlinkClick r:id="rId3"/>
              </a:rPr>
              <a:t>://www.auditoriacidada.org.br/wp-content/uploads/2012/06/Informativo-ESTADOS-</a:t>
            </a:r>
            <a:r>
              <a:rPr lang="pt-BR" sz="1200" b="0" u="sng" dirty="0" smtClean="0">
                <a:solidFill>
                  <a:srgbClr val="FFFFFF"/>
                </a:solidFill>
                <a:latin typeface="Tahoma"/>
                <a:cs typeface="Tahoma"/>
                <a:hlinkClick r:id="rId3"/>
              </a:rPr>
              <a:t>III.pdf</a:t>
            </a:r>
            <a:endParaRPr lang="pt-BR" sz="1200" b="0" dirty="0">
              <a:solidFill>
                <a:srgbClr val="FFFFFF"/>
              </a:solidFill>
              <a:latin typeface="Tahoma"/>
              <a:cs typeface="Tahoma"/>
            </a:endParaRPr>
          </a:p>
          <a:p>
            <a:r>
              <a:rPr lang="pt-BR" b="0" dirty="0" smtClean="0">
                <a:solidFill>
                  <a:srgbClr val="FFFFFF"/>
                </a:solidFill>
                <a:latin typeface="Tahoma"/>
                <a:cs typeface="Tahoma"/>
              </a:rPr>
              <a:t>Carta </a:t>
            </a:r>
            <a:r>
              <a:rPr lang="pt-BR" sz="1600" b="0" u="sng" dirty="0" smtClean="0">
                <a:solidFill>
                  <a:srgbClr val="FFFFFF"/>
                </a:solidFill>
                <a:latin typeface="Tahoma"/>
                <a:cs typeface="Tahoma"/>
                <a:hlinkClick r:id="rId4"/>
              </a:rPr>
              <a:t>http</a:t>
            </a:r>
            <a:r>
              <a:rPr lang="pt-BR" sz="1600" b="0" u="sng" dirty="0">
                <a:solidFill>
                  <a:srgbClr val="FFFFFF"/>
                </a:solidFill>
                <a:latin typeface="Tahoma"/>
                <a:cs typeface="Tahoma"/>
                <a:hlinkClick r:id="rId4"/>
              </a:rPr>
              <a:t>://www.auditoriacidada.org.br/wp-content/uploads/2013/12/Carta-Senadores-II-2013-.</a:t>
            </a:r>
            <a:r>
              <a:rPr lang="pt-BR" sz="1600" b="0" u="sng" dirty="0" smtClean="0">
                <a:solidFill>
                  <a:srgbClr val="FFFFFF"/>
                </a:solidFill>
                <a:latin typeface="Tahoma"/>
                <a:cs typeface="Tahoma"/>
                <a:hlinkClick r:id="rId4"/>
              </a:rPr>
              <a:t>pdf</a:t>
            </a:r>
            <a:r>
              <a:rPr lang="pt-BR" sz="1600" b="0" dirty="0" smtClean="0">
                <a:solidFill>
                  <a:srgbClr val="FFFFFF"/>
                </a:solidFill>
                <a:latin typeface="Tahoma"/>
                <a:cs typeface="Tahoma"/>
              </a:rPr>
              <a:t>  </a:t>
            </a:r>
          </a:p>
          <a:p>
            <a:endParaRPr lang="pt-BR" sz="1600" b="0" dirty="0">
              <a:solidFill>
                <a:srgbClr val="FFFFFF"/>
              </a:solidFill>
              <a:latin typeface="Tahoma"/>
              <a:cs typeface="Tahoma"/>
            </a:endParaRPr>
          </a:p>
          <a:p>
            <a:r>
              <a:rPr lang="pt-BR" dirty="0">
                <a:solidFill>
                  <a:schemeClr val="accent1"/>
                </a:solidFill>
                <a:latin typeface="Tahoma"/>
                <a:cs typeface="Tahoma"/>
              </a:rPr>
              <a:t>Nota </a:t>
            </a:r>
            <a:r>
              <a:rPr lang="pt-BR" dirty="0" smtClean="0">
                <a:solidFill>
                  <a:schemeClr val="accent1"/>
                </a:solidFill>
                <a:latin typeface="Tahoma"/>
                <a:cs typeface="Tahoma"/>
              </a:rPr>
              <a:t>Técnica ACD 1/2016</a:t>
            </a:r>
            <a:r>
              <a:rPr lang="pt-BR" sz="1400" b="0" u="sng" dirty="0" smtClean="0">
                <a:solidFill>
                  <a:srgbClr val="FFFFFF"/>
                </a:solidFill>
                <a:latin typeface="Tahoma"/>
                <a:cs typeface="Tahoma"/>
                <a:hlinkClick r:id="rId5"/>
              </a:rPr>
              <a:t>http</a:t>
            </a:r>
            <a:r>
              <a:rPr lang="pt-BR" sz="1400" b="0" u="sng" dirty="0">
                <a:solidFill>
                  <a:srgbClr val="FFFFFF"/>
                </a:solidFill>
                <a:latin typeface="Tahoma"/>
                <a:cs typeface="Tahoma"/>
                <a:hlinkClick r:id="rId5"/>
              </a:rPr>
              <a:t>://www.auditoriacidada.org.br/wp-content/uploads/2016/04/Nota-Te%CC%81cnica-ACD-1.2016-para-o-</a:t>
            </a:r>
            <a:r>
              <a:rPr lang="pt-BR" sz="1400" b="0" u="sng" dirty="0" smtClean="0">
                <a:solidFill>
                  <a:srgbClr val="FFFFFF"/>
                </a:solidFill>
                <a:latin typeface="Tahoma"/>
                <a:cs typeface="Tahoma"/>
                <a:hlinkClick r:id="rId5"/>
              </a:rPr>
              <a:t>STF.pdf</a:t>
            </a:r>
            <a:r>
              <a:rPr lang="pt-BR" sz="1400" b="0" u="sng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lang="pt-BR" sz="1400" b="0" u="sng" dirty="0">
              <a:solidFill>
                <a:srgbClr val="FFFFFF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23982162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480" y="332656"/>
            <a:ext cx="9633520" cy="6617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DÍVIDA DOS ESTADOS</a:t>
            </a:r>
          </a:p>
          <a:p>
            <a:pPr algn="ctr"/>
            <a:endParaRPr lang="pt-BR" sz="2800" dirty="0" smtClean="0">
              <a:solidFill>
                <a:srgbClr val="94C600"/>
              </a:solidFill>
              <a:latin typeface="Tahoma"/>
              <a:cs typeface="Tahoma"/>
            </a:endParaRPr>
          </a:p>
          <a:p>
            <a:pPr algn="ctr"/>
            <a:endParaRPr lang="pt-BR" sz="800" dirty="0">
              <a:solidFill>
                <a:srgbClr val="94C600"/>
              </a:solidFill>
              <a:latin typeface="Tahoma"/>
              <a:cs typeface="Tahoma"/>
            </a:endParaRPr>
          </a:p>
          <a:p>
            <a:pPr algn="ctr"/>
            <a:endParaRPr lang="pt-BR" sz="800" dirty="0" smtClean="0">
              <a:solidFill>
                <a:srgbClr val="94C600"/>
              </a:solidFill>
              <a:latin typeface="Tahoma"/>
              <a:cs typeface="Tahoma"/>
            </a:endParaRPr>
          </a:p>
          <a:p>
            <a:pPr marL="457200" indent="-457200">
              <a:buFont typeface="Wingdings" charset="2"/>
              <a:buChar char="Ø"/>
            </a:pPr>
            <a:r>
              <a:rPr lang="pt-BR" dirty="0" smtClean="0">
                <a:solidFill>
                  <a:srgbClr val="FFFFFF"/>
                </a:solidFill>
                <a:latin typeface="Tahoma"/>
                <a:cs typeface="Tahoma"/>
              </a:rPr>
              <a:t>Crise Fiscal devido às condições abusivas do refinanciamento pela União </a:t>
            </a:r>
            <a:r>
              <a:rPr lang="pt-BR" b="0" dirty="0" smtClean="0">
                <a:solidFill>
                  <a:srgbClr val="FFFFFF"/>
                </a:solidFill>
                <a:latin typeface="Tahoma"/>
                <a:cs typeface="Tahoma"/>
              </a:rPr>
              <a:t>(Lei 9.496/97)</a:t>
            </a:r>
          </a:p>
          <a:p>
            <a:endParaRPr lang="pt-BR" dirty="0">
              <a:solidFill>
                <a:srgbClr val="94C600"/>
              </a:solidFill>
              <a:latin typeface="Tahoma"/>
              <a:cs typeface="Tahoma"/>
            </a:endParaRPr>
          </a:p>
          <a:p>
            <a:endParaRPr lang="pt-BR" dirty="0" smtClean="0">
              <a:solidFill>
                <a:srgbClr val="94C600"/>
              </a:solidFill>
              <a:latin typeface="Tahoma"/>
              <a:cs typeface="Tahoma"/>
            </a:endParaRPr>
          </a:p>
          <a:p>
            <a:pPr marL="457200" indent="-457200">
              <a:buFont typeface="Wingdings" charset="2"/>
              <a:buChar char="Ø"/>
            </a:pPr>
            <a:r>
              <a:rPr lang="pt-BR" dirty="0" smtClean="0">
                <a:solidFill>
                  <a:schemeClr val="accent1"/>
                </a:solidFill>
                <a:latin typeface="Tahoma"/>
                <a:cs typeface="Tahoma"/>
              </a:rPr>
              <a:t>Novos esquemas sofisticados: </a:t>
            </a:r>
          </a:p>
          <a:p>
            <a:endParaRPr lang="pt-BR" dirty="0" smtClean="0">
              <a:solidFill>
                <a:schemeClr val="accent1"/>
              </a:solidFill>
              <a:latin typeface="Tahoma"/>
              <a:cs typeface="Tahoma"/>
            </a:endParaRPr>
          </a:p>
          <a:p>
            <a:pPr marL="914400" lvl="1" indent="-457200">
              <a:buFont typeface="Wingdings" charset="2"/>
              <a:buChar char="Ø"/>
            </a:pPr>
            <a:r>
              <a:rPr lang="pt-BR" b="0" dirty="0" smtClean="0">
                <a:solidFill>
                  <a:srgbClr val="94C600"/>
                </a:solidFill>
                <a:latin typeface="Tahoma"/>
                <a:cs typeface="Tahoma"/>
              </a:rPr>
              <a:t>CRIAÇÃO DE EMPRESAS S/A do tipo SOCIEDADE DE PROPÓSITO ESPECÍFICO (SPE)</a:t>
            </a:r>
          </a:p>
          <a:p>
            <a:pPr lvl="1"/>
            <a:endParaRPr lang="pt-BR" b="0" dirty="0" smtClean="0">
              <a:solidFill>
                <a:srgbClr val="94C600"/>
              </a:solidFill>
              <a:latin typeface="Tahoma"/>
              <a:cs typeface="Tahoma"/>
            </a:endParaRPr>
          </a:p>
          <a:p>
            <a:pPr marL="914400" lvl="1" indent="-457200">
              <a:buFont typeface="Wingdings" charset="2"/>
              <a:buChar char="Ø"/>
            </a:pPr>
            <a:r>
              <a:rPr lang="pt-BR" b="0" dirty="0" smtClean="0">
                <a:solidFill>
                  <a:srgbClr val="94C600"/>
                </a:solidFill>
                <a:latin typeface="Tahoma"/>
                <a:cs typeface="Tahoma"/>
              </a:rPr>
              <a:t>EMISSÃO DE DEBÊNTURES </a:t>
            </a:r>
            <a:endParaRPr lang="pt-BR" b="0" dirty="0">
              <a:solidFill>
                <a:srgbClr val="94C600"/>
              </a:solidFill>
              <a:latin typeface="Tahoma"/>
              <a:cs typeface="Tahoma"/>
            </a:endParaRPr>
          </a:p>
          <a:p>
            <a:endParaRPr lang="pt-BR" b="0" dirty="0" smtClean="0">
              <a:solidFill>
                <a:schemeClr val="tx1"/>
              </a:solidFill>
            </a:endParaRPr>
          </a:p>
          <a:p>
            <a:endParaRPr lang="pt-BR" b="0" dirty="0">
              <a:solidFill>
                <a:schemeClr val="tx1"/>
              </a:solidFill>
            </a:endParaRPr>
          </a:p>
          <a:p>
            <a:pPr algn="ctr"/>
            <a:r>
              <a:rPr lang="pt-BR" dirty="0">
                <a:solidFill>
                  <a:schemeClr val="tx1"/>
                </a:solidFill>
              </a:rPr>
              <a:t>Esquema ilegal de geração de dívidas públicas</a:t>
            </a:r>
          </a:p>
          <a:p>
            <a:pPr algn="ctr"/>
            <a:r>
              <a:rPr lang="pt-BR" dirty="0">
                <a:solidFill>
                  <a:schemeClr val="tx1"/>
                </a:solidFill>
              </a:rPr>
              <a:t> para estados e municípios</a:t>
            </a:r>
          </a:p>
          <a:p>
            <a:r>
              <a:rPr lang="pt-BR" sz="1600" b="0" dirty="0">
                <a:solidFill>
                  <a:schemeClr val="tx1"/>
                </a:solidFill>
                <a:hlinkClick r:id="rId2"/>
              </a:rPr>
              <a:t>http://www.auditoriacidada.org.br/esquema-ilegal-de-geracao-de-dividas-publicas-para-estados-e-municipios</a:t>
            </a:r>
            <a:r>
              <a:rPr lang="pt-BR" sz="1600" b="0" dirty="0" smtClean="0">
                <a:solidFill>
                  <a:schemeClr val="tx1"/>
                </a:solidFill>
                <a:hlinkClick r:id="rId2"/>
              </a:rPr>
              <a:t>/</a:t>
            </a:r>
            <a:endParaRPr lang="pt-BR" sz="1600" b="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262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692696"/>
            <a:ext cx="5270500" cy="312864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344488" y="116632"/>
            <a:ext cx="92890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 smtClean="0">
                <a:solidFill>
                  <a:srgbClr val="94C600"/>
                </a:solidFill>
                <a:latin typeface="Tahoma"/>
                <a:cs typeface="Tahoma"/>
              </a:rPr>
              <a:t>CONSULTORIAS PRIVADAS SOBRE SECURITIZAÇÃO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00" y="3909189"/>
            <a:ext cx="5270500" cy="298259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393160" y="1196752"/>
            <a:ext cx="288032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FFFFFF"/>
                </a:solidFill>
                <a:latin typeface="Tahoma"/>
                <a:cs typeface="Tahoma"/>
              </a:rPr>
              <a:t>EXPERTISE</a:t>
            </a:r>
            <a:r>
              <a:rPr lang="en-US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lang="en-US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pPr algn="ctr"/>
            <a:endParaRPr lang="en-US" dirty="0">
              <a:solidFill>
                <a:srgbClr val="FFFFFF"/>
              </a:solidFill>
              <a:latin typeface="Tahoma"/>
              <a:cs typeface="Tahoma"/>
            </a:endParaRPr>
          </a:p>
          <a:p>
            <a:pPr algn="ctr"/>
            <a:r>
              <a:rPr lang="en-US" dirty="0" smtClean="0">
                <a:solidFill>
                  <a:srgbClr val="FFFFFF"/>
                </a:solidFill>
                <a:latin typeface="Tahoma"/>
                <a:cs typeface="Tahoma"/>
              </a:rPr>
              <a:t>DO </a:t>
            </a:r>
            <a:r>
              <a:rPr lang="en-US" dirty="0">
                <a:solidFill>
                  <a:srgbClr val="FFFFFF"/>
                </a:solidFill>
                <a:latin typeface="Tahoma"/>
                <a:cs typeface="Tahoma"/>
              </a:rPr>
              <a:t>FMI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2520" y="4077072"/>
            <a:ext cx="33123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rgbClr val="94C600"/>
                </a:solidFill>
                <a:latin typeface="Tahoma"/>
                <a:cs typeface="Tahoma"/>
              </a:rPr>
              <a:t>Semelhança com a empresa EFSF, sediada em Luxemburgo, paraíso fiscal na Europa, criada por imposição do FMI</a:t>
            </a:r>
            <a:endParaRPr lang="pt-BR" dirty="0">
              <a:solidFill>
                <a:srgbClr val="94C600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127115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480" y="332656"/>
            <a:ext cx="9633520" cy="7109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ESQUEMA DE GERAÇÃO DE DÍVIDA </a:t>
            </a:r>
            <a:r>
              <a:rPr lang="pt-BR" sz="2800" dirty="0">
                <a:solidFill>
                  <a:srgbClr val="94C600"/>
                </a:solidFill>
                <a:latin typeface="Tahoma"/>
                <a:cs typeface="Tahoma"/>
              </a:rPr>
              <a:t>N</a:t>
            </a:r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OS ESTADOS</a:t>
            </a:r>
          </a:p>
          <a:p>
            <a:pPr algn="ctr"/>
            <a:endParaRPr lang="pt-BR" sz="2800" dirty="0" smtClean="0">
              <a:solidFill>
                <a:srgbClr val="94C600"/>
              </a:solidFill>
              <a:latin typeface="Tahoma"/>
              <a:cs typeface="Tahoma"/>
            </a:endParaRPr>
          </a:p>
          <a:p>
            <a:pPr algn="ctr"/>
            <a:endParaRPr lang="pt-BR" sz="800" dirty="0">
              <a:solidFill>
                <a:srgbClr val="94C600"/>
              </a:solidFill>
              <a:latin typeface="Tahoma"/>
              <a:cs typeface="Tahoma"/>
            </a:endParaRPr>
          </a:p>
          <a:p>
            <a:pPr algn="ctr"/>
            <a:endParaRPr lang="pt-BR" sz="800" dirty="0" smtClean="0">
              <a:solidFill>
                <a:srgbClr val="94C600"/>
              </a:solidFill>
              <a:latin typeface="Tahoma"/>
              <a:cs typeface="Tahoma"/>
            </a:endParaRPr>
          </a:p>
          <a:p>
            <a:r>
              <a:rPr lang="pt-BR" dirty="0" smtClean="0">
                <a:solidFill>
                  <a:srgbClr val="FFFFFF"/>
                </a:solidFill>
                <a:latin typeface="Tahoma"/>
                <a:cs typeface="Tahoma"/>
              </a:rPr>
              <a:t>Processo Tribunal de Contas da União</a:t>
            </a:r>
          </a:p>
          <a:p>
            <a:r>
              <a:rPr lang="pt-BR" dirty="0" smtClean="0">
                <a:solidFill>
                  <a:srgbClr val="FFFFFF"/>
                </a:solidFill>
                <a:latin typeface="Tahoma"/>
                <a:cs typeface="Tahoma"/>
              </a:rPr>
              <a:t>TC </a:t>
            </a:r>
            <a:r>
              <a:rPr lang="pt-BR" dirty="0">
                <a:solidFill>
                  <a:srgbClr val="FFFFFF"/>
                </a:solidFill>
                <a:latin typeface="Tahoma"/>
                <a:cs typeface="Tahoma"/>
              </a:rPr>
              <a:t>016.585/2009-0 </a:t>
            </a:r>
            <a:r>
              <a:rPr lang="pt-BR" sz="2000" b="0" dirty="0">
                <a:solidFill>
                  <a:srgbClr val="FFFFFF"/>
                </a:solidFill>
                <a:latin typeface="Tahoma"/>
                <a:cs typeface="Tahoma"/>
              </a:rPr>
              <a:t>[Apensos: TC 024.270/2015-6, TC 043.416/2012-8]</a:t>
            </a:r>
          </a:p>
          <a:p>
            <a:endParaRPr lang="pt-BR" dirty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pt-BR" dirty="0" smtClean="0">
              <a:solidFill>
                <a:srgbClr val="94C600"/>
              </a:solidFill>
              <a:latin typeface="Tahoma"/>
              <a:cs typeface="Tahoma"/>
            </a:endParaRPr>
          </a:p>
          <a:p>
            <a:pPr>
              <a:lnSpc>
                <a:spcPct val="120000"/>
              </a:lnSpc>
            </a:pPr>
            <a:r>
              <a:rPr lang="pt-BR" sz="2000" b="0" dirty="0">
                <a:solidFill>
                  <a:srgbClr val="FFFFFF"/>
                </a:solidFill>
                <a:latin typeface="Tahoma"/>
                <a:cs typeface="Tahoma"/>
              </a:rPr>
              <a:t>SUMÁRIO: REPRESENTAÇÃO. CVM. PGFN. STN. </a:t>
            </a:r>
            <a:r>
              <a:rPr lang="pt-BR" sz="2000" b="0" dirty="0">
                <a:solidFill>
                  <a:schemeClr val="accent1"/>
                </a:solidFill>
                <a:latin typeface="Tahoma"/>
                <a:cs typeface="Tahoma"/>
              </a:rPr>
              <a:t>QUESTIONAMENTOS SOBRE A NATUREZA JURÍDICA DAS OPERAÇÕES REALIZADAS POR ENTES DA FEDERAÇÃO </a:t>
            </a:r>
            <a:r>
              <a:rPr lang="pt-BR" sz="2000" b="0" dirty="0">
                <a:solidFill>
                  <a:srgbClr val="FFFFFF"/>
                </a:solidFill>
                <a:latin typeface="Tahoma"/>
                <a:cs typeface="Tahoma"/>
              </a:rPr>
              <a:t>(MUNICÍPIOS DE BELO HORIZONTE E NOVA IGUAÇU E DISTRITO FEDERAL) PARA CAPTAR RECURSOS FINANCEIROS JUNTO AO MERCADO, MEDIANTE A CESSÃO DE DIREITOS CREDITÓRIOS LASTREADOS NA RECEITA FUTURA DE TÍTULOS DAS RESPECTIVAS DÍVIDAS ATIVAS DECORRENTES DE CRÉDITOS TRIBUTÁRIOS VENCIDOS E NÃO PAGOS, REALIZADAS POR MEIO DE FUNDOS DE INVESTIMENTO EM DIREITOS CREDITÓRIOS NÃO PADRONIZADOS (FIDC-NP). OITIVA DA COMISSÃO DE ASSUNTOS ECONÔMICOS DO SENADO NOS TERMOS DO ART. 113, </a:t>
            </a:r>
            <a:r>
              <a:rPr lang="pt-BR" sz="2000" b="0" dirty="0" err="1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lang="pt-BR" sz="2000" b="0" dirty="0">
                <a:solidFill>
                  <a:srgbClr val="FFFFFF"/>
                </a:solidFill>
                <a:latin typeface="Tahoma"/>
                <a:cs typeface="Tahoma"/>
              </a:rPr>
              <a:t>, DO RITCU. ATENDIMENTO À SOLICITAÇÃO DA PR-RJ.</a:t>
            </a:r>
          </a:p>
          <a:p>
            <a:endParaRPr lang="pt-BR" b="0" dirty="0" smtClean="0">
              <a:solidFill>
                <a:schemeClr val="tx1"/>
              </a:solidFill>
            </a:endParaRPr>
          </a:p>
          <a:p>
            <a:endParaRPr lang="pt-BR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0817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238125" y="142875"/>
            <a:ext cx="9667875" cy="6911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79388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ts val="1800"/>
              </a:spcBef>
            </a:pPr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BREVE PANORAMA </a:t>
            </a:r>
            <a:r>
              <a:rPr lang="pt-BR" sz="2800" dirty="0">
                <a:solidFill>
                  <a:srgbClr val="92D050"/>
                </a:solidFill>
                <a:latin typeface="Tahoma" charset="0"/>
                <a:cs typeface="Tahoma" charset="0"/>
              </a:rPr>
              <a:t>DA DÍVIDA </a:t>
            </a:r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FEDERAL</a:t>
            </a:r>
            <a:endParaRPr lang="pt-BR" b="0" dirty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just">
              <a:spcBef>
                <a:spcPts val="600"/>
              </a:spcBef>
            </a:pPr>
            <a:endParaRPr lang="pt-BR" sz="500" b="0" dirty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just">
              <a:spcBef>
                <a:spcPts val="600"/>
              </a:spcBef>
            </a:pPr>
            <a:r>
              <a:rPr lang="pt-BR" sz="2200" dirty="0" smtClean="0">
                <a:solidFill>
                  <a:schemeClr val="accent1"/>
                </a:solidFill>
                <a:latin typeface="Tahoma" charset="0"/>
                <a:cs typeface="Tahoma" charset="0"/>
              </a:rPr>
              <a:t>DÍVIDA EXTERNA</a:t>
            </a:r>
            <a:r>
              <a:rPr lang="pt-BR" sz="2200" b="0" dirty="0">
                <a:solidFill>
                  <a:schemeClr val="accent1"/>
                </a:solidFill>
                <a:latin typeface="Tahoma" charset="0"/>
                <a:cs typeface="Tahoma" charset="0"/>
              </a:rPr>
              <a:t> </a:t>
            </a:r>
            <a:r>
              <a:rPr lang="pt-BR" sz="2200" b="0" dirty="0" smtClean="0">
                <a:solidFill>
                  <a:schemeClr val="accent1"/>
                </a:solidFill>
                <a:latin typeface="Tahoma" charset="0"/>
                <a:cs typeface="Tahoma" charset="0"/>
              </a:rPr>
              <a:t>com Bancos Privados Internacionais</a:t>
            </a:r>
            <a:endParaRPr lang="pt-BR" sz="2200" b="0" dirty="0">
              <a:solidFill>
                <a:schemeClr val="accent1"/>
              </a:solidFill>
              <a:latin typeface="Tahoma" charset="0"/>
              <a:cs typeface="Tahoma" charset="0"/>
            </a:endParaRPr>
          </a:p>
          <a:p>
            <a:pPr marL="342900" indent="-342900" algn="just">
              <a:spcBef>
                <a:spcPts val="600"/>
              </a:spcBef>
              <a:buFont typeface="Arial"/>
              <a:buChar char="•"/>
            </a:pP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Marco:</a:t>
            </a:r>
          </a:p>
          <a:p>
            <a:pPr lvl="3" algn="just">
              <a:spcBef>
                <a:spcPts val="600"/>
              </a:spcBef>
            </a:pP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Década de 70</a:t>
            </a:r>
          </a:p>
          <a:p>
            <a:pPr lvl="3" algn="just">
              <a:spcBef>
                <a:spcPts val="600"/>
              </a:spcBef>
            </a:pP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DITADURA</a:t>
            </a:r>
          </a:p>
          <a:p>
            <a:pPr lvl="3" algn="just">
              <a:spcBef>
                <a:spcPts val="600"/>
              </a:spcBef>
            </a:pP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Fim da paridade dólar/ouro</a:t>
            </a:r>
          </a:p>
          <a:p>
            <a:pPr lvl="3" algn="just">
              <a:spcBef>
                <a:spcPts val="600"/>
              </a:spcBef>
            </a:pP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FED: Taxa Prime</a:t>
            </a:r>
          </a:p>
          <a:p>
            <a:pPr lvl="3" algn="just">
              <a:spcBef>
                <a:spcPts val="600"/>
              </a:spcBef>
            </a:pP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			Ver “Confissões de um assassino econômico”</a:t>
            </a:r>
          </a:p>
          <a:p>
            <a:pPr lvl="3" algn="just">
              <a:spcBef>
                <a:spcPts val="600"/>
              </a:spcBef>
            </a:pP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Alta </a:t>
            </a:r>
            <a:r>
              <a:rPr lang="pt-BR" sz="2200" b="0" dirty="0">
                <a:solidFill>
                  <a:srgbClr val="FFFFFF"/>
                </a:solidFill>
                <a:latin typeface="Tahoma" charset="0"/>
                <a:cs typeface="Tahoma" charset="0"/>
              </a:rPr>
              <a:t>unilateral dos juros </a:t>
            </a:r>
          </a:p>
          <a:p>
            <a:pPr marL="522288" lvl="2" indent="-342900" algn="just">
              <a:spcBef>
                <a:spcPts val="600"/>
              </a:spcBef>
              <a:buFont typeface="Arial"/>
              <a:buChar char="•"/>
            </a:pP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Década de 80: Transferência das dívida externas para o Banco Central</a:t>
            </a:r>
          </a:p>
          <a:p>
            <a:pPr marL="522288" lvl="2" indent="-342900" algn="just">
              <a:spcBef>
                <a:spcPts val="600"/>
              </a:spcBef>
              <a:buFont typeface="Arial"/>
              <a:buChar char="•"/>
            </a:pP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1992: Suspeita de prescrição</a:t>
            </a:r>
          </a:p>
          <a:p>
            <a:pPr marL="522288" lvl="2" indent="-342900" algn="just">
              <a:spcBef>
                <a:spcPts val="600"/>
              </a:spcBef>
              <a:buFont typeface="Arial"/>
              <a:buChar char="•"/>
            </a:pP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1994: Plano Brady em Luxemburgo</a:t>
            </a:r>
          </a:p>
          <a:p>
            <a:pPr marL="522288" lvl="2" indent="-342900" algn="just">
              <a:spcBef>
                <a:spcPts val="600"/>
              </a:spcBef>
              <a:buFont typeface="Arial"/>
              <a:buChar char="•"/>
            </a:pP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Refinanciamentos sucessivos</a:t>
            </a:r>
          </a:p>
          <a:p>
            <a:pPr>
              <a:spcBef>
                <a:spcPts val="600"/>
              </a:spcBef>
            </a:pPr>
            <a:r>
              <a:rPr lang="pt-BR" sz="2200" dirty="0" smtClean="0">
                <a:solidFill>
                  <a:schemeClr val="accent1"/>
                </a:solidFill>
                <a:latin typeface="Tahoma" charset="0"/>
                <a:cs typeface="Tahoma" charset="0"/>
              </a:rPr>
              <a:t>DÍVIDA INTERNA</a:t>
            </a:r>
          </a:p>
          <a:p>
            <a:pPr marL="342900" indent="-342900">
              <a:spcBef>
                <a:spcPts val="600"/>
              </a:spcBef>
              <a:buFont typeface="Arial"/>
              <a:buChar char="•"/>
            </a:pP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Marco: Plano Real </a:t>
            </a:r>
          </a:p>
          <a:p>
            <a:pPr marL="342900" indent="-342900">
              <a:spcBef>
                <a:spcPts val="600"/>
              </a:spcBef>
              <a:buFont typeface="Arial"/>
              <a:buChar char="•"/>
            </a:pP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Juros elevadíssimos e mecanismos meramente financeiros</a:t>
            </a:r>
            <a:endParaRPr lang="pt-BR" sz="2200" b="0" dirty="0">
              <a:solidFill>
                <a:schemeClr val="tx1"/>
              </a:solidFill>
              <a:latin typeface="Tahoma" charset="0"/>
              <a:cs typeface="Tahoma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096" y="1268760"/>
            <a:ext cx="3528393" cy="201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22033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32520" y="836712"/>
            <a:ext cx="8928992" cy="580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pt-BR" dirty="0" smtClean="0">
                <a:solidFill>
                  <a:srgbClr val="FFFFFF"/>
                </a:solidFill>
                <a:latin typeface="Tahoma"/>
                <a:cs typeface="Tahoma"/>
              </a:rPr>
              <a:t>TRECHO RELATÓRIO TC </a:t>
            </a:r>
            <a:r>
              <a:rPr lang="pt-BR" dirty="0">
                <a:solidFill>
                  <a:srgbClr val="FFFFFF"/>
                </a:solidFill>
                <a:latin typeface="Tahoma"/>
                <a:cs typeface="Tahoma"/>
              </a:rPr>
              <a:t>016.585/2009-0 </a:t>
            </a:r>
            <a:endParaRPr lang="pt-BR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pPr>
              <a:lnSpc>
                <a:spcPct val="130000"/>
              </a:lnSpc>
            </a:pPr>
            <a:endParaRPr lang="pt-BR" b="0" i="1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pPr algn="just">
              <a:lnSpc>
                <a:spcPct val="130000"/>
              </a:lnSpc>
            </a:pP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“Trata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-se, portanto, de desenho que apresenta em sua essência a mesma estrutura adotada pelos entes que optaram por criar uma empresa pública emissora de debêntures lastreadas em créditos tributários, por meio da qual o ente federado obtém do mercado uma antecipação de receitas que serão auferidas somente no futuro e que, quando o forem, serão destinadas ao pagamento dos credores, numa nítida e clara, ao ver do Ministério Público de Contas, operação de crédito, conforme o conceito amplo adotado no artigo 29, III, da LRF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.”</a:t>
            </a:r>
            <a:endParaRPr lang="pt-BR" b="0" i="1" dirty="0">
              <a:solidFill>
                <a:srgbClr val="FFFFFF"/>
              </a:solidFill>
              <a:latin typeface="Tahoma"/>
              <a:cs typeface="Tahoma"/>
            </a:endParaRPr>
          </a:p>
          <a:p>
            <a:pPr algn="just">
              <a:lnSpc>
                <a:spcPct val="120000"/>
              </a:lnSpc>
            </a:pPr>
            <a:r>
              <a:rPr lang="pt-BR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5366481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60512" y="764704"/>
            <a:ext cx="9073008" cy="601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 smtClean="0">
                <a:solidFill>
                  <a:srgbClr val="FFFFFF"/>
                </a:solidFill>
                <a:latin typeface="Tahoma"/>
                <a:cs typeface="Tahoma"/>
              </a:rPr>
              <a:t>TRECHO CONCLUSÃO </a:t>
            </a:r>
            <a:r>
              <a:rPr lang="pt-BR" dirty="0">
                <a:solidFill>
                  <a:srgbClr val="FFFFFF"/>
                </a:solidFill>
                <a:latin typeface="Tahoma"/>
                <a:cs typeface="Tahoma"/>
              </a:rPr>
              <a:t>RELATÓRIO TC 016.585/2009-0 </a:t>
            </a:r>
            <a:endParaRPr lang="pt-BR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pPr algn="ctr"/>
            <a:endParaRPr lang="pt-BR" dirty="0">
              <a:solidFill>
                <a:srgbClr val="FFFFFF"/>
              </a:solidFill>
              <a:latin typeface="Tahoma"/>
              <a:cs typeface="Tahoma"/>
            </a:endParaRPr>
          </a:p>
          <a:p>
            <a:pPr>
              <a:lnSpc>
                <a:spcPct val="130000"/>
              </a:lnSpc>
            </a:pP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- “Arrumaram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um subterfúgio ilegal com aparência legal para antecipação de receita e burlar a LRF - que pressupõe a ação planejada e transparente, em que se previnem riscos e corrigem desvios capazes de afetar o equilíbrio das contas públicas, e regras para antecipação de receitas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.”</a:t>
            </a:r>
          </a:p>
          <a:p>
            <a:pPr>
              <a:lnSpc>
                <a:spcPct val="130000"/>
              </a:lnSpc>
            </a:pPr>
            <a:endParaRPr lang="pt-BR" b="0" i="1" dirty="0">
              <a:solidFill>
                <a:srgbClr val="FFFFFF"/>
              </a:solidFill>
              <a:latin typeface="Tahoma"/>
              <a:cs typeface="Tahoma"/>
            </a:endParaRPr>
          </a:p>
          <a:p>
            <a:pPr>
              <a:lnSpc>
                <a:spcPct val="130000"/>
              </a:lnSpc>
            </a:pP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- “Esse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mecanismo compromete as gestões futuras e prejudica a sustentabilidade fiscal do 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Município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–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as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receitas de parceladas em Dívida Ativa ou espontaneamente entrariam 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também no futuro ( em outras gestões).”</a:t>
            </a:r>
            <a:endParaRPr lang="pt-BR" b="0" i="1" dirty="0">
              <a:solidFill>
                <a:srgbClr val="FFFFFF"/>
              </a:solidFill>
              <a:latin typeface="Tahoma"/>
              <a:cs typeface="Tahoma"/>
            </a:endParaRPr>
          </a:p>
          <a:p>
            <a:pPr>
              <a:lnSpc>
                <a:spcPct val="130000"/>
              </a:lnSpc>
            </a:pPr>
            <a:endParaRPr lang="pt-BR" sz="20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8965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608" y="836712"/>
            <a:ext cx="8087692" cy="589422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2480" y="188640"/>
            <a:ext cx="64229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chemeClr val="accent1"/>
                </a:solidFill>
                <a:latin typeface="Tahoma"/>
                <a:cs typeface="Tahoma"/>
              </a:rPr>
              <a:t>SPE de São Paulo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004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72480" y="188640"/>
            <a:ext cx="64229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chemeClr val="accent1"/>
                </a:solidFill>
                <a:latin typeface="Tahoma"/>
                <a:cs typeface="Tahoma"/>
              </a:rPr>
              <a:t>SPE de São Paulo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600" y="825198"/>
            <a:ext cx="8134300" cy="5893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778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72480" y="188640"/>
            <a:ext cx="64229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chemeClr val="accent1"/>
                </a:solidFill>
                <a:latin typeface="Tahoma"/>
                <a:cs typeface="Tahoma"/>
              </a:rPr>
              <a:t>SPE de São Paulo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411" y="836712"/>
            <a:ext cx="7988788" cy="598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2992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480" y="332656"/>
            <a:ext cx="9633520" cy="31577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PLS 204 de 10/05/2016</a:t>
            </a:r>
          </a:p>
          <a:p>
            <a:pPr algn="ctr"/>
            <a:r>
              <a:rPr lang="pt-BR" sz="2800" dirty="0">
                <a:solidFill>
                  <a:srgbClr val="94C600"/>
                </a:solidFill>
                <a:latin typeface="Tahoma"/>
                <a:cs typeface="Tahoma"/>
              </a:rPr>
              <a:t>d</a:t>
            </a:r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e autoria do Senador José Serra</a:t>
            </a:r>
          </a:p>
          <a:p>
            <a:pPr algn="ctr"/>
            <a:endParaRPr lang="pt-BR" sz="800" dirty="0">
              <a:solidFill>
                <a:srgbClr val="94C600"/>
              </a:solidFill>
              <a:latin typeface="Tahoma"/>
              <a:cs typeface="Tahoma"/>
            </a:endParaRPr>
          </a:p>
          <a:p>
            <a:pPr algn="ctr"/>
            <a:endParaRPr lang="pt-BR" sz="800" dirty="0" smtClean="0">
              <a:solidFill>
                <a:srgbClr val="94C600"/>
              </a:solidFill>
              <a:latin typeface="Tahoma"/>
              <a:cs typeface="Tahoma"/>
            </a:endParaRPr>
          </a:p>
          <a:p>
            <a:pPr marL="457200" indent="-457200" algn="ctr">
              <a:lnSpc>
                <a:spcPct val="110000"/>
              </a:lnSpc>
              <a:buFont typeface="Wingdings" charset="2"/>
              <a:buChar char="Ø"/>
            </a:pPr>
            <a:r>
              <a:rPr lang="pt-BR" b="0" dirty="0" smtClean="0">
                <a:solidFill>
                  <a:srgbClr val="FFFFFF"/>
                </a:solidFill>
                <a:latin typeface="Tahoma"/>
                <a:cs typeface="Tahoma"/>
              </a:rPr>
              <a:t>Visa “legalizar” essas operações que usam créditos tributários em garantia de emissão de debentures por empresas </a:t>
            </a:r>
          </a:p>
          <a:p>
            <a:pPr algn="ctr">
              <a:lnSpc>
                <a:spcPct val="110000"/>
              </a:lnSpc>
            </a:pPr>
            <a:r>
              <a:rPr lang="pt-BR" b="0" dirty="0" smtClean="0">
                <a:solidFill>
                  <a:srgbClr val="FFFFFF"/>
                </a:solidFill>
                <a:latin typeface="Tahoma"/>
                <a:cs typeface="Tahoma"/>
              </a:rPr>
              <a:t>não dependentes</a:t>
            </a:r>
          </a:p>
          <a:p>
            <a:endParaRPr lang="pt-BR" dirty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pt-BR" dirty="0" smtClean="0">
              <a:solidFill>
                <a:srgbClr val="FFFFFF"/>
              </a:solidFill>
              <a:latin typeface="Tahoma"/>
              <a:cs typeface="Tahom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098" y="3192621"/>
            <a:ext cx="9546902" cy="344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514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480" y="332656"/>
            <a:ext cx="9633520" cy="6486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CONSEQUÊNCIAS</a:t>
            </a:r>
          </a:p>
          <a:p>
            <a:pPr algn="ctr"/>
            <a:endParaRPr lang="pt-BR" sz="800" dirty="0">
              <a:solidFill>
                <a:srgbClr val="94C600"/>
              </a:solidFill>
              <a:latin typeface="Tahoma"/>
              <a:cs typeface="Tahoma"/>
            </a:endParaRPr>
          </a:p>
          <a:p>
            <a:pPr algn="ctr"/>
            <a:endParaRPr lang="pt-BR" sz="800" dirty="0" smtClean="0">
              <a:solidFill>
                <a:srgbClr val="94C600"/>
              </a:solidFill>
              <a:latin typeface="Tahoma"/>
              <a:cs typeface="Tahoma"/>
            </a:endParaRPr>
          </a:p>
          <a:p>
            <a:pPr marL="457200" indent="-457200">
              <a:lnSpc>
                <a:spcPct val="120000"/>
              </a:lnSpc>
              <a:buFont typeface="Wingdings" charset="2"/>
              <a:buChar char="Ø"/>
            </a:pPr>
            <a:r>
              <a:rPr lang="pt-BR" dirty="0" smtClean="0">
                <a:solidFill>
                  <a:srgbClr val="FFFFFF"/>
                </a:solidFill>
                <a:latin typeface="Tahoma"/>
                <a:cs typeface="Tahoma"/>
              </a:rPr>
              <a:t>Crise da Dívida dos Estados devido às condições abusivas do refinanciamento pela União </a:t>
            </a:r>
            <a:r>
              <a:rPr lang="pt-BR" b="0" dirty="0" smtClean="0">
                <a:solidFill>
                  <a:srgbClr val="FFFFFF"/>
                </a:solidFill>
                <a:latin typeface="Tahoma"/>
                <a:cs typeface="Tahoma"/>
              </a:rPr>
              <a:t>(Lei 9.496/97)</a:t>
            </a:r>
          </a:p>
          <a:p>
            <a:pPr>
              <a:lnSpc>
                <a:spcPct val="120000"/>
              </a:lnSpc>
            </a:pPr>
            <a:endParaRPr lang="pt-BR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457200" indent="-457200">
              <a:lnSpc>
                <a:spcPct val="120000"/>
              </a:lnSpc>
              <a:buFont typeface="Wingdings" charset="2"/>
              <a:buChar char="Ø"/>
            </a:pPr>
            <a:r>
              <a:rPr lang="pt-BR" dirty="0" smtClean="0">
                <a:solidFill>
                  <a:srgbClr val="FFFFFF"/>
                </a:solidFill>
                <a:latin typeface="Tahoma"/>
                <a:cs typeface="Tahoma"/>
              </a:rPr>
              <a:t>Estados recorreram a Dívida Externa para pagar dívidas refinanciadas pela União</a:t>
            </a:r>
          </a:p>
          <a:p>
            <a:pPr>
              <a:lnSpc>
                <a:spcPct val="120000"/>
              </a:lnSpc>
            </a:pPr>
            <a:endParaRPr lang="pt-BR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pPr marL="457200" indent="-457200">
              <a:lnSpc>
                <a:spcPct val="120000"/>
              </a:lnSpc>
              <a:buFont typeface="Wingdings" charset="2"/>
              <a:buChar char="Ø"/>
            </a:pPr>
            <a:r>
              <a:rPr lang="pt-BR" dirty="0" smtClean="0">
                <a:solidFill>
                  <a:srgbClr val="FFFFFF"/>
                </a:solidFill>
                <a:latin typeface="Tahoma"/>
                <a:cs typeface="Tahoma"/>
              </a:rPr>
              <a:t>Novos </a:t>
            </a:r>
            <a:r>
              <a:rPr lang="pt-BR" dirty="0">
                <a:solidFill>
                  <a:srgbClr val="FFFFFF"/>
                </a:solidFill>
                <a:latin typeface="Tahoma"/>
                <a:cs typeface="Tahoma"/>
              </a:rPr>
              <a:t>esquemas </a:t>
            </a:r>
            <a:r>
              <a:rPr lang="pt-BR" dirty="0" smtClean="0">
                <a:solidFill>
                  <a:srgbClr val="FFFFFF"/>
                </a:solidFill>
                <a:latin typeface="Tahoma"/>
                <a:cs typeface="Tahoma"/>
              </a:rPr>
              <a:t>sofisticados gerando ainda mais obrigações e comprometendo as futuras gerações em escala exponencial  </a:t>
            </a:r>
            <a:endParaRPr lang="pt-BR" dirty="0">
              <a:solidFill>
                <a:srgbClr val="FFFFFF"/>
              </a:solidFill>
              <a:latin typeface="Tahoma"/>
              <a:cs typeface="Tahoma"/>
            </a:endParaRPr>
          </a:p>
          <a:p>
            <a:pPr>
              <a:lnSpc>
                <a:spcPct val="120000"/>
              </a:lnSpc>
            </a:pPr>
            <a:endParaRPr lang="pt-BR" dirty="0" smtClean="0">
              <a:solidFill>
                <a:schemeClr val="accent1"/>
              </a:solidFill>
              <a:latin typeface="Tahoma"/>
              <a:cs typeface="Tahoma"/>
            </a:endParaRPr>
          </a:p>
          <a:p>
            <a:pPr algn="ctr">
              <a:lnSpc>
                <a:spcPct val="120000"/>
              </a:lnSpc>
            </a:pPr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Cenário propício para contrarreformas e abusivos projetos</a:t>
            </a:r>
          </a:p>
          <a:p>
            <a:pPr algn="ctr">
              <a:lnSpc>
                <a:spcPct val="120000"/>
              </a:lnSpc>
            </a:pPr>
            <a:endParaRPr lang="pt-BR" sz="1400" dirty="0" smtClean="0">
              <a:solidFill>
                <a:srgbClr val="94C600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195244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00" y="500063"/>
            <a:ext cx="5530850" cy="321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415925" y="11113"/>
            <a:ext cx="9490075" cy="7029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lvl="8" algn="r">
              <a:lnSpc>
                <a:spcPct val="140000"/>
              </a:lnSpc>
              <a:spcBef>
                <a:spcPts val="1800"/>
              </a:spcBef>
              <a:buClr>
                <a:srgbClr val="FF9900"/>
              </a:buClr>
            </a:pPr>
            <a:r>
              <a:rPr lang="pt-BR" sz="2800" dirty="0">
                <a:solidFill>
                  <a:srgbClr val="92D050"/>
                </a:solidFill>
                <a:latin typeface="Tahoma" charset="0"/>
              </a:rPr>
              <a:t>PARADOXO BRASIL</a:t>
            </a:r>
            <a:r>
              <a:rPr lang="pt-BR" sz="3200" dirty="0">
                <a:solidFill>
                  <a:srgbClr val="92D050"/>
                </a:solidFill>
                <a:latin typeface="Tahoma" charset="0"/>
              </a:rPr>
              <a:t> </a:t>
            </a:r>
          </a:p>
          <a:p>
            <a:pPr lvl="8" algn="r">
              <a:spcBef>
                <a:spcPts val="1800"/>
              </a:spcBef>
              <a:buClr>
                <a:srgbClr val="FF9900"/>
              </a:buClr>
            </a:pPr>
            <a:r>
              <a:rPr lang="pt-BR" i="1" dirty="0" smtClean="0">
                <a:solidFill>
                  <a:srgbClr val="92D050"/>
                </a:solidFill>
                <a:latin typeface="Tahoma" charset="0"/>
              </a:rPr>
              <a:t>Estamos muito</a:t>
            </a:r>
          </a:p>
          <a:p>
            <a:pPr lvl="8" algn="r">
              <a:spcBef>
                <a:spcPts val="1800"/>
              </a:spcBef>
              <a:buClr>
                <a:srgbClr val="FF9900"/>
              </a:buClr>
            </a:pPr>
            <a:r>
              <a:rPr lang="pt-BR" i="1" dirty="0">
                <a:solidFill>
                  <a:srgbClr val="92D050"/>
                </a:solidFill>
                <a:latin typeface="Tahoma" charset="0"/>
              </a:rPr>
              <a:t>d</a:t>
            </a:r>
            <a:r>
              <a:rPr lang="pt-BR" i="1" dirty="0" smtClean="0">
                <a:solidFill>
                  <a:srgbClr val="92D050"/>
                </a:solidFill>
                <a:latin typeface="Tahoma" charset="0"/>
              </a:rPr>
              <a:t>istantes do </a:t>
            </a:r>
          </a:p>
          <a:p>
            <a:pPr lvl="8" algn="r">
              <a:spcBef>
                <a:spcPts val="1800"/>
              </a:spcBef>
              <a:buClr>
                <a:srgbClr val="FF9900"/>
              </a:buClr>
            </a:pPr>
            <a:r>
              <a:rPr lang="pt-BR" i="1" dirty="0" smtClean="0">
                <a:solidFill>
                  <a:srgbClr val="92D050"/>
                </a:solidFill>
                <a:latin typeface="Tahoma" charset="0"/>
              </a:rPr>
              <a:t>Brasil que </a:t>
            </a:r>
          </a:p>
          <a:p>
            <a:pPr lvl="8" algn="r">
              <a:spcBef>
                <a:spcPts val="1800"/>
              </a:spcBef>
              <a:buClr>
                <a:srgbClr val="FF9900"/>
              </a:buClr>
            </a:pPr>
            <a:r>
              <a:rPr lang="pt-BR" i="1" dirty="0">
                <a:solidFill>
                  <a:srgbClr val="92D050"/>
                </a:solidFill>
                <a:latin typeface="Tahoma" charset="0"/>
              </a:rPr>
              <a:t>q</a:t>
            </a:r>
            <a:r>
              <a:rPr lang="pt-BR" i="1" dirty="0" smtClean="0">
                <a:solidFill>
                  <a:srgbClr val="92D050"/>
                </a:solidFill>
                <a:latin typeface="Tahoma" charset="0"/>
              </a:rPr>
              <a:t>ueremos</a:t>
            </a:r>
          </a:p>
          <a:p>
            <a:pPr lvl="8" algn="ctr">
              <a:spcBef>
                <a:spcPts val="1800"/>
              </a:spcBef>
              <a:buClr>
                <a:srgbClr val="FF9900"/>
              </a:buClr>
            </a:pPr>
            <a:endParaRPr lang="pt-BR" i="1" dirty="0" smtClean="0">
              <a:solidFill>
                <a:srgbClr val="92D050"/>
              </a:solidFill>
              <a:latin typeface="Tahoma" charset="0"/>
            </a:endParaRPr>
          </a:p>
          <a:p>
            <a:pPr marL="342900" indent="-342900">
              <a:spcBef>
                <a:spcPts val="1800"/>
              </a:spcBef>
              <a:buClr>
                <a:srgbClr val="FF9900"/>
              </a:buClr>
              <a:buFont typeface="Arial"/>
              <a:buChar char="•"/>
            </a:pPr>
            <a:r>
              <a:rPr lang="pt-BR" dirty="0">
                <a:solidFill>
                  <a:srgbClr val="FFFFFF"/>
                </a:solidFill>
                <a:latin typeface="Tahoma" charset="0"/>
              </a:rPr>
              <a:t>9</a:t>
            </a:r>
            <a:r>
              <a:rPr lang="pt-BR" dirty="0" smtClean="0">
                <a:solidFill>
                  <a:srgbClr val="FFFFFF"/>
                </a:solidFill>
                <a:latin typeface="Tahoma" charset="0"/>
              </a:rPr>
              <a:t>ª ECONOMIA MUNDIAL</a:t>
            </a:r>
          </a:p>
          <a:p>
            <a:pPr marL="342900" indent="-342900">
              <a:spcBef>
                <a:spcPts val="1800"/>
              </a:spcBef>
              <a:buClr>
                <a:srgbClr val="FF9900"/>
              </a:buClr>
              <a:buFont typeface="Arial"/>
              <a:buChar char="•"/>
            </a:pPr>
            <a:r>
              <a:rPr lang="pt-BR" dirty="0" smtClean="0">
                <a:solidFill>
                  <a:srgbClr val="FFFFFF"/>
                </a:solidFill>
                <a:latin typeface="Tahoma" charset="0"/>
              </a:rPr>
              <a:t>Pior </a:t>
            </a:r>
            <a:r>
              <a:rPr lang="pt-BR" dirty="0">
                <a:solidFill>
                  <a:srgbClr val="FFFFFF"/>
                </a:solidFill>
                <a:latin typeface="Tahoma" charset="0"/>
              </a:rPr>
              <a:t>distribuição de renda do </a:t>
            </a:r>
            <a:r>
              <a:rPr lang="pt-BR" dirty="0" smtClean="0">
                <a:solidFill>
                  <a:srgbClr val="FFFFFF"/>
                </a:solidFill>
                <a:latin typeface="Tahoma" charset="0"/>
              </a:rPr>
              <a:t>mundo </a:t>
            </a:r>
            <a:r>
              <a:rPr lang="pt-BR" sz="800" dirty="0">
                <a:solidFill>
                  <a:srgbClr val="FFFFFF"/>
                </a:solidFill>
                <a:latin typeface="Tahoma" charset="0"/>
                <a:hlinkClick r:id="rId3"/>
              </a:rPr>
              <a:t>http://iepecdg.com.br/uploads/artigos/SSRN-id2479685.</a:t>
            </a:r>
            <a:r>
              <a:rPr lang="pt-BR" sz="800" dirty="0" smtClean="0">
                <a:solidFill>
                  <a:srgbClr val="FFFFFF"/>
                </a:solidFill>
                <a:latin typeface="Tahoma" charset="0"/>
                <a:hlinkClick r:id="rId3"/>
              </a:rPr>
              <a:t>pdf</a:t>
            </a:r>
            <a:r>
              <a:rPr lang="pt-BR" sz="800" dirty="0" smtClean="0">
                <a:solidFill>
                  <a:srgbClr val="FFFFFF"/>
                </a:solidFill>
                <a:latin typeface="Tahoma" charset="0"/>
              </a:rPr>
              <a:t> 							COMPARADO COM </a:t>
            </a:r>
            <a:r>
              <a:rPr lang="pt-BR" sz="800" dirty="0">
                <a:solidFill>
                  <a:srgbClr val="FFFFFF"/>
                </a:solidFill>
                <a:latin typeface="Tahoma" charset="0"/>
              </a:rPr>
              <a:t> </a:t>
            </a:r>
            <a:r>
              <a:rPr lang="pt-BR" sz="800" dirty="0" smtClean="0">
                <a:solidFill>
                  <a:srgbClr val="FFFFFF"/>
                </a:solidFill>
                <a:latin typeface="Tahoma" charset="0"/>
                <a:hlinkClick r:id="rId4"/>
              </a:rPr>
              <a:t>GINI </a:t>
            </a:r>
            <a:r>
              <a:rPr lang="pt-BR" sz="800" dirty="0">
                <a:solidFill>
                  <a:srgbClr val="FFFFFF"/>
                </a:solidFill>
                <a:latin typeface="Tahoma" charset="0"/>
                <a:hlinkClick r:id="rId4"/>
              </a:rPr>
              <a:t>index | Data | Table</a:t>
            </a:r>
            <a:endParaRPr lang="pt-BR" sz="800" dirty="0">
              <a:solidFill>
                <a:srgbClr val="FFFFFF"/>
              </a:solidFill>
              <a:latin typeface="Tahoma" charset="0"/>
            </a:endParaRPr>
          </a:p>
          <a:p>
            <a:pPr>
              <a:spcBef>
                <a:spcPts val="1800"/>
              </a:spcBef>
              <a:buClr>
                <a:srgbClr val="FF9900"/>
              </a:buClr>
              <a:buFont typeface="Arial" charset="0"/>
              <a:buChar char="•"/>
            </a:pPr>
            <a:r>
              <a:rPr lang="pt-BR" dirty="0" smtClean="0">
                <a:solidFill>
                  <a:srgbClr val="FFFFFF"/>
                </a:solidFill>
                <a:latin typeface="Tahoma" charset="0"/>
              </a:rPr>
              <a:t> 75º </a:t>
            </a:r>
            <a:r>
              <a:rPr lang="pt-BR" dirty="0">
                <a:solidFill>
                  <a:srgbClr val="FFFFFF"/>
                </a:solidFill>
                <a:latin typeface="Tahoma" charset="0"/>
              </a:rPr>
              <a:t>no ranking de respeito aos Direitos 	Humanos </a:t>
            </a:r>
            <a:r>
              <a:rPr lang="pt-BR" dirty="0" smtClean="0">
                <a:solidFill>
                  <a:srgbClr val="FFFFFF"/>
                </a:solidFill>
                <a:latin typeface="Tahoma" charset="0"/>
              </a:rPr>
              <a:t>– IDH</a:t>
            </a:r>
          </a:p>
          <a:p>
            <a:pPr>
              <a:spcBef>
                <a:spcPts val="1800"/>
              </a:spcBef>
              <a:buClr>
                <a:srgbClr val="FF9900"/>
              </a:buClr>
              <a:buFont typeface="Arial" charset="0"/>
              <a:buChar char="•"/>
            </a:pPr>
            <a:r>
              <a:rPr lang="pt-BR" dirty="0">
                <a:solidFill>
                  <a:srgbClr val="FFFFFF"/>
                </a:solidFill>
                <a:latin typeface="Tahoma" charset="0"/>
              </a:rPr>
              <a:t> </a:t>
            </a:r>
            <a:r>
              <a:rPr lang="pt-BR" dirty="0" smtClean="0">
                <a:solidFill>
                  <a:srgbClr val="FFFFFF"/>
                </a:solidFill>
                <a:latin typeface="Tahoma" charset="0"/>
              </a:rPr>
              <a:t>Penúltimo no ranking da Educação entre 40 países </a:t>
            </a:r>
            <a:r>
              <a:rPr lang="pt-BR" sz="800" dirty="0">
                <a:solidFill>
                  <a:srgbClr val="FFFFFF"/>
                </a:solidFill>
                <a:latin typeface="Tahoma" charset="0"/>
              </a:rPr>
              <a:t>(Índice Global de Habilidades Cognitivas e Realizações Educacionais )</a:t>
            </a:r>
            <a:endParaRPr lang="pt-BR" dirty="0" smtClean="0">
              <a:solidFill>
                <a:srgbClr val="FFFFFF"/>
              </a:solidFill>
              <a:latin typeface="Tahoma" charset="0"/>
            </a:endParaRPr>
          </a:p>
          <a:p>
            <a:pPr>
              <a:spcBef>
                <a:spcPts val="1800"/>
              </a:spcBef>
              <a:buClr>
                <a:srgbClr val="FF9900"/>
              </a:buClr>
              <a:buFont typeface="Arial" charset="0"/>
              <a:buChar char="•"/>
            </a:pPr>
            <a:r>
              <a:rPr lang="pt-BR" dirty="0">
                <a:solidFill>
                  <a:srgbClr val="FFFFFF"/>
                </a:solidFill>
                <a:latin typeface="Tahoma" charset="0"/>
              </a:rPr>
              <a:t> </a:t>
            </a:r>
            <a:r>
              <a:rPr lang="pt-BR" dirty="0" smtClean="0">
                <a:solidFill>
                  <a:srgbClr val="FFFFFF"/>
                </a:solidFill>
                <a:latin typeface="Tahoma" charset="0"/>
              </a:rPr>
              <a:t>Penúltimo no ranking do crescimento econômico em 2016</a:t>
            </a:r>
            <a:endParaRPr lang="pt-BR" dirty="0">
              <a:solidFill>
                <a:srgbClr val="FFFFFF"/>
              </a:solidFill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0271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2"/>
          <p:cNvSpPr txBox="1">
            <a:spLocks noChangeArrowheads="1"/>
          </p:cNvSpPr>
          <p:nvPr/>
        </p:nvSpPr>
        <p:spPr bwMode="auto">
          <a:xfrm>
            <a:off x="272480" y="188640"/>
            <a:ext cx="5544616" cy="6188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MS PGothic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CONCENTRAÇÃO </a:t>
            </a:r>
            <a:r>
              <a:rPr lang="pt-BR" sz="2800" dirty="0">
                <a:solidFill>
                  <a:srgbClr val="92D050"/>
                </a:solidFill>
                <a:latin typeface="Tahoma" charset="0"/>
                <a:cs typeface="Tahoma" charset="0"/>
              </a:rPr>
              <a:t>DE RENDA NO BRASIL </a:t>
            </a:r>
          </a:p>
          <a:p>
            <a:r>
              <a:rPr lang="pt-BR" sz="2000" dirty="0"/>
              <a:t> </a:t>
            </a:r>
            <a:endParaRPr lang="pt-BR" b="0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r>
              <a:rPr lang="pt-BR" b="0" dirty="0">
                <a:solidFill>
                  <a:srgbClr val="FFFFFF"/>
                </a:solidFill>
                <a:latin typeface="Tahoma"/>
                <a:cs typeface="Tahoma"/>
              </a:rPr>
              <a:t> </a:t>
            </a:r>
          </a:p>
          <a:p>
            <a:pPr>
              <a:lnSpc>
                <a:spcPct val="150000"/>
              </a:lnSpc>
            </a:pPr>
            <a:r>
              <a:rPr lang="pt-BR" dirty="0" smtClean="0">
                <a:solidFill>
                  <a:srgbClr val="FFFFFF"/>
                </a:solidFill>
                <a:latin typeface="Tahoma"/>
                <a:cs typeface="Tahoma"/>
              </a:rPr>
              <a:t>0,5 %</a:t>
            </a:r>
            <a:r>
              <a:rPr lang="pt-BR" b="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b="0" dirty="0">
                <a:solidFill>
                  <a:srgbClr val="FFFFFF"/>
                </a:solidFill>
                <a:latin typeface="Tahoma"/>
                <a:cs typeface="Tahoma"/>
              </a:rPr>
              <a:t>da população ativa (renda acima de  40 salários mínimos </a:t>
            </a:r>
            <a:r>
              <a:rPr lang="pt-BR" b="0" dirty="0" smtClean="0">
                <a:solidFill>
                  <a:srgbClr val="FFFFFF"/>
                </a:solidFill>
                <a:latin typeface="Tahoma"/>
                <a:cs typeface="Tahoma"/>
              </a:rPr>
              <a:t>mensais, </a:t>
            </a:r>
            <a:r>
              <a:rPr lang="pt-BR" b="0" dirty="0">
                <a:solidFill>
                  <a:srgbClr val="FFFFFF"/>
                </a:solidFill>
                <a:latin typeface="Tahoma"/>
                <a:cs typeface="Tahoma"/>
              </a:rPr>
              <a:t>ou </a:t>
            </a:r>
            <a:r>
              <a:rPr lang="pt-BR" b="0" dirty="0" err="1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lang="pt-BR" b="0" dirty="0">
                <a:solidFill>
                  <a:srgbClr val="FFFFFF"/>
                </a:solidFill>
                <a:latin typeface="Tahoma"/>
                <a:cs typeface="Tahoma"/>
              </a:rPr>
              <a:t>$ 325 mil anuais) concentra:</a:t>
            </a:r>
          </a:p>
          <a:p>
            <a:pPr marL="342900" lvl="0" indent="-342900">
              <a:lnSpc>
                <a:spcPct val="150000"/>
              </a:lnSpc>
              <a:buFont typeface="Arial"/>
              <a:buChar char="•"/>
            </a:pPr>
            <a:r>
              <a:rPr lang="pt-BR" b="0" dirty="0">
                <a:solidFill>
                  <a:srgbClr val="FFFFFF"/>
                </a:solidFill>
                <a:latin typeface="Tahoma"/>
                <a:cs typeface="Tahoma"/>
              </a:rPr>
              <a:t>30% da renda total e </a:t>
            </a:r>
          </a:p>
          <a:p>
            <a:pPr marL="342900" lvl="0" indent="-342900">
              <a:lnSpc>
                <a:spcPct val="150000"/>
              </a:lnSpc>
              <a:buFont typeface="Arial"/>
              <a:buChar char="•"/>
            </a:pPr>
            <a:r>
              <a:rPr lang="pt-BR" b="0" dirty="0">
                <a:solidFill>
                  <a:srgbClr val="FFFFFF"/>
                </a:solidFill>
                <a:latin typeface="Tahoma"/>
                <a:cs typeface="Tahoma"/>
              </a:rPr>
              <a:t>43% de toda riqueza declarada em bens e ativos financeiros. </a:t>
            </a:r>
          </a:p>
          <a:p>
            <a:r>
              <a:rPr lang="pt-BR" b="0" dirty="0">
                <a:solidFill>
                  <a:srgbClr val="FFFFFF"/>
                </a:solidFill>
                <a:latin typeface="Tahoma"/>
                <a:cs typeface="Tahoma"/>
              </a:rPr>
              <a:t> </a:t>
            </a:r>
          </a:p>
          <a:p>
            <a:pPr algn="r"/>
            <a:endParaRPr lang="pt-BR" sz="2000" b="0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r>
              <a:rPr lang="pt-BR" sz="1600" b="0" dirty="0" smtClean="0">
                <a:solidFill>
                  <a:schemeClr val="accent3"/>
                </a:solidFill>
                <a:latin typeface="Tahoma"/>
                <a:cs typeface="Tahoma"/>
              </a:rPr>
              <a:t>Fonte: IPEA </a:t>
            </a:r>
            <a:r>
              <a:rPr lang="pt-BR" sz="1600" b="0" dirty="0">
                <a:solidFill>
                  <a:schemeClr val="accent3"/>
                </a:solidFill>
                <a:latin typeface="Tahoma"/>
                <a:cs typeface="Tahoma"/>
              </a:rPr>
              <a:t>- Sérgio </a:t>
            </a:r>
            <a:r>
              <a:rPr lang="pt-BR" sz="1600" b="0" dirty="0" err="1">
                <a:solidFill>
                  <a:schemeClr val="accent3"/>
                </a:solidFill>
                <a:latin typeface="Tahoma"/>
                <a:cs typeface="Tahoma"/>
              </a:rPr>
              <a:t>Wulff</a:t>
            </a:r>
            <a:r>
              <a:rPr lang="pt-BR" sz="1600" b="0" dirty="0">
                <a:solidFill>
                  <a:schemeClr val="accent3"/>
                </a:solidFill>
                <a:latin typeface="Tahoma"/>
                <a:cs typeface="Tahoma"/>
              </a:rPr>
              <a:t> </a:t>
            </a:r>
            <a:r>
              <a:rPr lang="pt-BR" sz="1600" b="0" dirty="0" err="1">
                <a:solidFill>
                  <a:schemeClr val="accent3"/>
                </a:solidFill>
                <a:latin typeface="Tahoma"/>
                <a:cs typeface="Tahoma"/>
              </a:rPr>
              <a:t>Gobetti</a:t>
            </a:r>
            <a:r>
              <a:rPr lang="pt-BR" sz="1600" b="0" dirty="0">
                <a:solidFill>
                  <a:schemeClr val="accent3"/>
                </a:solidFill>
                <a:latin typeface="Tahoma"/>
                <a:cs typeface="Tahoma"/>
              </a:rPr>
              <a:t> e Rodrigo Octávio </a:t>
            </a:r>
            <a:r>
              <a:rPr lang="pt-BR" sz="1600" b="0" dirty="0" err="1">
                <a:solidFill>
                  <a:schemeClr val="accent3"/>
                </a:solidFill>
                <a:latin typeface="Tahoma"/>
                <a:cs typeface="Tahoma"/>
              </a:rPr>
              <a:t>Orair</a:t>
            </a:r>
            <a:r>
              <a:rPr lang="pt-BR" sz="1600" b="0" dirty="0">
                <a:solidFill>
                  <a:schemeClr val="accent3"/>
                </a:solidFill>
                <a:latin typeface="Tahoma"/>
                <a:cs typeface="Tahoma"/>
              </a:rPr>
              <a:t> – com base em dados divulgados pela Receita </a:t>
            </a:r>
            <a:r>
              <a:rPr lang="pt-BR" sz="1600" b="0" dirty="0" smtClean="0">
                <a:solidFill>
                  <a:schemeClr val="accent3"/>
                </a:solidFill>
                <a:latin typeface="Tahoma"/>
                <a:cs typeface="Tahoma"/>
              </a:rPr>
              <a:t>Federal</a:t>
            </a:r>
            <a:endParaRPr lang="pt-BR" sz="1600" b="0" dirty="0">
              <a:solidFill>
                <a:schemeClr val="accent3"/>
              </a:solidFill>
              <a:latin typeface="Tahoma"/>
              <a:cs typeface="Tahom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3120" y="116632"/>
            <a:ext cx="4088979" cy="51571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33120" y="5589240"/>
            <a:ext cx="40324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FFFFFF"/>
                </a:solidFill>
                <a:latin typeface="Tahoma"/>
                <a:cs typeface="Tahoma"/>
              </a:rPr>
              <a:t>23,4 %</a:t>
            </a:r>
            <a:r>
              <a:rPr lang="pt-BR" b="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b="0" dirty="0">
                <a:solidFill>
                  <a:srgbClr val="FFFFFF"/>
                </a:solidFill>
                <a:latin typeface="Tahoma"/>
                <a:cs typeface="Tahoma"/>
              </a:rPr>
              <a:t>da população </a:t>
            </a:r>
            <a:r>
              <a:rPr lang="pt-BR" b="0" dirty="0" smtClean="0">
                <a:solidFill>
                  <a:srgbClr val="FFFFFF"/>
                </a:solidFill>
                <a:latin typeface="Tahoma"/>
                <a:cs typeface="Tahoma"/>
              </a:rPr>
              <a:t>ativa vive com menos de 1 salário mínimo. </a:t>
            </a:r>
          </a:p>
          <a:p>
            <a:r>
              <a:rPr lang="pt-BR" sz="1600" b="0" dirty="0" smtClean="0">
                <a:solidFill>
                  <a:srgbClr val="FF6700"/>
                </a:solidFill>
                <a:latin typeface="Tahoma"/>
                <a:cs typeface="Tahoma"/>
              </a:rPr>
              <a:t>Correio Braziliense de 12/07/2016 </a:t>
            </a:r>
            <a:endParaRPr lang="en-US" sz="1600" dirty="0">
              <a:solidFill>
                <a:srgbClr val="FF67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19734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495300" y="0"/>
            <a:ext cx="91630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6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AUDITORIA DA DÍVIDA</a:t>
            </a: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381000" y="1143000"/>
            <a:ext cx="9525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38138" indent="-338138" algn="ctr" eaLnBrk="0" hangingPunct="0">
              <a:lnSpc>
                <a:spcPct val="80000"/>
              </a:lnSpc>
              <a:spcBef>
                <a:spcPts val="25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1000" dirty="0" smtClean="0">
              <a:solidFill>
                <a:srgbClr val="FFFF00"/>
              </a:solidFill>
            </a:endParaRPr>
          </a:p>
          <a:p>
            <a:pPr marL="338138" indent="-338138" algn="just" eaLnBrk="0" hangingPunct="0">
              <a:lnSpc>
                <a:spcPct val="80000"/>
              </a:lnSpc>
              <a:spcBef>
                <a:spcPts val="8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Prevista na Constituição Federal de 1988</a:t>
            </a:r>
          </a:p>
          <a:p>
            <a:pPr marL="338138" indent="-338138" algn="just" eaLnBrk="0" hangingPunct="0">
              <a:lnSpc>
                <a:spcPct val="80000"/>
              </a:lnSpc>
              <a:spcBef>
                <a:spcPts val="375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dirty="0" smtClean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just" eaLnBrk="0" hangingPunct="0">
              <a:spcBef>
                <a:spcPts val="8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Plebiscito popular ano 2000: mais de seis milhões de votos</a:t>
            </a:r>
          </a:p>
          <a:p>
            <a:pPr marL="338138" indent="-338138" algn="ctr" eaLnBrk="0" hangingPunct="0">
              <a:lnSpc>
                <a:spcPct val="110000"/>
              </a:lnSpc>
              <a:spcBef>
                <a:spcPts val="2250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8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ctr" eaLnBrk="0" hangingPunct="0">
              <a:lnSpc>
                <a:spcPct val="110000"/>
              </a:lnSpc>
              <a:spcBef>
                <a:spcPts val="2250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320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AUDITORIA CIDADÃ DA DÍVIDA</a:t>
            </a:r>
          </a:p>
          <a:p>
            <a:pPr marL="338138" indent="-338138" algn="ctr" eaLnBrk="0" hangingPunct="0">
              <a:lnSpc>
                <a:spcPct val="110000"/>
              </a:lnSpc>
              <a:spcBef>
                <a:spcPts val="225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320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  <a:hlinkClick r:id="rId3"/>
              </a:rPr>
              <a:t>www.auditoriacidada.org.br</a:t>
            </a:r>
            <a:endParaRPr lang="pt-BR" sz="32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ctr" eaLnBrk="0" hangingPunct="0">
              <a:spcBef>
                <a:spcPct val="500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9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ctr" eaLnBrk="0" hangingPunct="0">
              <a:spcBef>
                <a:spcPct val="500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320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CPI da Dívida Pública</a:t>
            </a:r>
          </a:p>
          <a:p>
            <a:pPr marL="338138" indent="-338138" algn="ctr" eaLnBrk="0" hangingPunct="0">
              <a:spcBef>
                <a:spcPct val="500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b="0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Passo importante, mas ainda não significa o cumprimento da Constituição</a:t>
            </a:r>
            <a:endParaRPr lang="pt-BR" b="0" dirty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226440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395748966"/>
              </p:ext>
            </p:extLst>
          </p:nvPr>
        </p:nvGraphicFramePr>
        <p:xfrm>
          <a:off x="560512" y="332656"/>
          <a:ext cx="9217024" cy="6120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097" name="Rectangle 4"/>
          <p:cNvSpPr>
            <a:spLocks noChangeArrowheads="1"/>
          </p:cNvSpPr>
          <p:nvPr/>
        </p:nvSpPr>
        <p:spPr bwMode="auto">
          <a:xfrm>
            <a:off x="4860925" y="-230188"/>
            <a:ext cx="184150" cy="46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4098" name="Text Box 12"/>
          <p:cNvSpPr txBox="1">
            <a:spLocks noChangeArrowheads="1"/>
          </p:cNvSpPr>
          <p:nvPr/>
        </p:nvSpPr>
        <p:spPr bwMode="auto">
          <a:xfrm>
            <a:off x="0" y="6581775"/>
            <a:ext cx="9906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 b="0">
                <a:solidFill>
                  <a:srgbClr val="FFFFFF"/>
                </a:solidFill>
                <a:latin typeface="Tahoma" charset="0"/>
                <a:cs typeface="Arial" charset="0"/>
              </a:rPr>
              <a:t>Fonte: Banco Central - Nota para a Imprensa - Setor Externo - Quadro 51 e Séries Temporais - BC</a:t>
            </a:r>
          </a:p>
        </p:txBody>
      </p:sp>
      <p:sp>
        <p:nvSpPr>
          <p:cNvPr id="4099" name="Rectangle 10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>
                <a:alpha val="74997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4101" name="CaixaDeTexto 5"/>
          <p:cNvSpPr txBox="1">
            <a:spLocks noChangeArrowheads="1"/>
          </p:cNvSpPr>
          <p:nvPr/>
        </p:nvSpPr>
        <p:spPr bwMode="auto">
          <a:xfrm>
            <a:off x="1784648" y="1690688"/>
            <a:ext cx="1224558" cy="1615827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800" dirty="0">
                <a:latin typeface="Arial" charset="0"/>
                <a:cs typeface="Arial" charset="0"/>
              </a:rPr>
              <a:t>Década de 70:</a:t>
            </a:r>
          </a:p>
          <a:p>
            <a:pPr algn="ctr">
              <a:spcBef>
                <a:spcPct val="50000"/>
              </a:spcBef>
            </a:pPr>
            <a:r>
              <a:rPr lang="pt-BR" sz="1800" dirty="0">
                <a:solidFill>
                  <a:schemeClr val="bg1"/>
                </a:solidFill>
                <a:latin typeface="Arial" charset="0"/>
                <a:cs typeface="Arial" charset="0"/>
              </a:rPr>
              <a:t> dívida da ditadura</a:t>
            </a:r>
          </a:p>
        </p:txBody>
      </p:sp>
      <p:sp>
        <p:nvSpPr>
          <p:cNvPr id="4102" name="CaixaDeTexto 5"/>
          <p:cNvSpPr txBox="1">
            <a:spLocks noChangeArrowheads="1"/>
          </p:cNvSpPr>
          <p:nvPr/>
        </p:nvSpPr>
        <p:spPr bwMode="auto">
          <a:xfrm>
            <a:off x="3152801" y="1690688"/>
            <a:ext cx="1800200" cy="2308324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800" dirty="0">
                <a:latin typeface="Arial" charset="0"/>
                <a:cs typeface="Arial" charset="0"/>
              </a:rPr>
              <a:t>Década de 80:</a:t>
            </a:r>
          </a:p>
          <a:p>
            <a:pPr algn="ctr">
              <a:spcBef>
                <a:spcPct val="50000"/>
              </a:spcBef>
            </a:pPr>
            <a:r>
              <a:rPr lang="pt-BR" sz="1800" dirty="0">
                <a:solidFill>
                  <a:schemeClr val="bg1"/>
                </a:solidFill>
                <a:latin typeface="Arial" charset="0"/>
                <a:cs typeface="Arial" charset="0"/>
              </a:rPr>
              <a:t> Elevação ilegal das taxas de juros</a:t>
            </a:r>
          </a:p>
          <a:p>
            <a:pPr algn="ctr">
              <a:spcBef>
                <a:spcPct val="50000"/>
              </a:spcBef>
            </a:pPr>
            <a:r>
              <a:rPr lang="pt-BR" sz="1800" dirty="0">
                <a:solidFill>
                  <a:schemeClr val="bg1"/>
                </a:solidFill>
                <a:latin typeface="Arial" charset="0"/>
                <a:cs typeface="Arial" charset="0"/>
              </a:rPr>
              <a:t>Estatização de dívidas privadas</a:t>
            </a:r>
          </a:p>
        </p:txBody>
      </p:sp>
      <p:sp>
        <p:nvSpPr>
          <p:cNvPr id="4103" name="CaixaDeTexto 5"/>
          <p:cNvSpPr txBox="1">
            <a:spLocks noChangeArrowheads="1"/>
          </p:cNvSpPr>
          <p:nvPr/>
        </p:nvSpPr>
        <p:spPr bwMode="auto">
          <a:xfrm>
            <a:off x="5745088" y="4986923"/>
            <a:ext cx="3024187" cy="6477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800">
                <a:solidFill>
                  <a:schemeClr val="bg1"/>
                </a:solidFill>
                <a:latin typeface="Arial" charset="0"/>
                <a:cs typeface="Arial" charset="0"/>
              </a:rPr>
              <a:t>Pagamento antecipado ao FMI e resgates com ágio</a:t>
            </a:r>
          </a:p>
        </p:txBody>
      </p:sp>
      <p:cxnSp>
        <p:nvCxnSpPr>
          <p:cNvPr id="4104" name="Conector de seta reta 7"/>
          <p:cNvCxnSpPr>
            <a:cxnSpLocks noChangeShapeType="1"/>
          </p:cNvCxnSpPr>
          <p:nvPr/>
        </p:nvCxnSpPr>
        <p:spPr bwMode="auto">
          <a:xfrm flipV="1">
            <a:off x="7814411" y="4437112"/>
            <a:ext cx="0" cy="549812"/>
          </a:xfrm>
          <a:prstGeom prst="straightConnector1">
            <a:avLst/>
          </a:prstGeom>
          <a:noFill/>
          <a:ln w="41275" cap="sq">
            <a:solidFill>
              <a:schemeClr val="bg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extBox 1"/>
          <p:cNvSpPr txBox="1"/>
          <p:nvPr/>
        </p:nvSpPr>
        <p:spPr>
          <a:xfrm>
            <a:off x="5241032" y="1697058"/>
            <a:ext cx="1368152" cy="134344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 eaLnBrk="0" hangingPunct="0">
              <a:lnSpc>
                <a:spcPct val="90000"/>
              </a:lnSpc>
              <a:spcBef>
                <a:spcPts val="0"/>
              </a:spcBef>
            </a:pPr>
            <a:r>
              <a:rPr lang="pt-BR" sz="1800" dirty="0">
                <a:latin typeface="Arial" charset="0"/>
                <a:ea typeface="MS PGothic" charset="0"/>
                <a:cs typeface="Arial" charset="0"/>
              </a:rPr>
              <a:t>Década de </a:t>
            </a:r>
            <a:r>
              <a:rPr lang="pt-BR" sz="1800" dirty="0" smtClean="0">
                <a:latin typeface="Arial" charset="0"/>
                <a:ea typeface="MS PGothic" charset="0"/>
                <a:cs typeface="Arial" charset="0"/>
              </a:rPr>
              <a:t>90:</a:t>
            </a:r>
          </a:p>
          <a:p>
            <a:pPr algn="ctr" eaLnBrk="0" hangingPunct="0">
              <a:lnSpc>
                <a:spcPct val="90000"/>
              </a:lnSpc>
              <a:spcBef>
                <a:spcPts val="0"/>
              </a:spcBef>
            </a:pPr>
            <a:endParaRPr lang="pt-BR" sz="1800" dirty="0">
              <a:solidFill>
                <a:schemeClr val="bg1"/>
              </a:solidFill>
              <a:latin typeface="Arial" charset="0"/>
              <a:ea typeface="MS PGothic" charset="0"/>
              <a:cs typeface="Arial" charset="0"/>
            </a:endParaRPr>
          </a:p>
          <a:p>
            <a:pPr algn="ctr" eaLnBrk="0" hangingPunct="0">
              <a:lnSpc>
                <a:spcPct val="90000"/>
              </a:lnSpc>
              <a:spcBef>
                <a:spcPts val="0"/>
              </a:spcBef>
            </a:pPr>
            <a:r>
              <a:rPr lang="pt-BR" sz="1800" dirty="0" smtClean="0">
                <a:solidFill>
                  <a:schemeClr val="bg1"/>
                </a:solidFill>
                <a:latin typeface="Arial" charset="0"/>
                <a:ea typeface="MS PGothic" charset="0"/>
                <a:cs typeface="Arial" charset="0"/>
              </a:rPr>
              <a:t>Plano</a:t>
            </a:r>
          </a:p>
          <a:p>
            <a:pPr algn="ctr" eaLnBrk="0" hangingPunct="0">
              <a:lnSpc>
                <a:spcPct val="90000"/>
              </a:lnSpc>
              <a:spcBef>
                <a:spcPts val="0"/>
              </a:spcBef>
            </a:pPr>
            <a:r>
              <a:rPr lang="pt-BR" sz="1800" dirty="0" smtClean="0">
                <a:solidFill>
                  <a:schemeClr val="bg1"/>
                </a:solidFill>
                <a:latin typeface="Arial" charset="0"/>
                <a:ea typeface="MS PGothic" charset="0"/>
                <a:cs typeface="Arial" charset="0"/>
              </a:rPr>
              <a:t>Brady</a:t>
            </a:r>
            <a:endParaRPr lang="en-US" sz="1800" dirty="0">
              <a:solidFill>
                <a:schemeClr val="bg1"/>
              </a:solidFill>
              <a:latin typeface="Arial" charset="0"/>
              <a:ea typeface="MS PGothic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38073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660400" y="214313"/>
            <a:ext cx="9045128" cy="6586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1pPr>
            <a:lvl2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4pPr>
            <a:lvl5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5pPr>
            <a:lvl6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6pPr>
            <a:lvl7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7pPr>
            <a:lvl8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8pPr>
            <a:lvl9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lvl="1" algn="ctr">
              <a:spcBef>
                <a:spcPts val="2400"/>
              </a:spcBef>
              <a:buClr>
                <a:srgbClr val="FF9900"/>
              </a:buClr>
            </a:pPr>
            <a:r>
              <a:rPr lang="pt-BR" altLang="pt-BR" sz="2800" dirty="0">
                <a:solidFill>
                  <a:srgbClr val="92D050"/>
                </a:solidFill>
                <a:latin typeface="Verdana" pitchFamily="34" charset="0"/>
                <a:cs typeface="Tahoma" pitchFamily="34" charset="0"/>
              </a:rPr>
              <a:t>ESTRATÉGIAS DE AÇÃO</a:t>
            </a:r>
          </a:p>
          <a:p>
            <a:pPr lvl="1" algn="just">
              <a:spcBef>
                <a:spcPts val="2400"/>
              </a:spcBef>
              <a:buClr>
                <a:srgbClr val="FF9900"/>
              </a:buClr>
            </a:pPr>
            <a:r>
              <a:rPr lang="pt-BR" altLang="pt-BR" sz="2800" b="0" dirty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CONHECIMENTO DA REALIDADE </a:t>
            </a:r>
          </a:p>
          <a:p>
            <a:pPr lvl="1" algn="just">
              <a:spcBef>
                <a:spcPts val="2400"/>
              </a:spcBef>
              <a:buClr>
                <a:srgbClr val="FF9900"/>
              </a:buClr>
            </a:pPr>
            <a:r>
              <a:rPr lang="pt-BR" altLang="pt-BR" sz="2800" b="0" dirty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MOBILIZAÇÃO SOCIAL CONSCIENTE</a:t>
            </a:r>
          </a:p>
          <a:p>
            <a:pPr lvl="1" algn="just">
              <a:spcBef>
                <a:spcPts val="2400"/>
              </a:spcBef>
              <a:buClr>
                <a:srgbClr val="FF9900"/>
              </a:buClr>
            </a:pPr>
            <a:r>
              <a:rPr lang="pt-BR" altLang="pt-BR" sz="2800" b="0" dirty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AÇOES CONCRETAS</a:t>
            </a:r>
          </a:p>
          <a:p>
            <a:pPr lvl="4" algn="just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</a:pPr>
            <a:r>
              <a:rPr lang="pt-BR" altLang="pt-BR" sz="2000" b="0" dirty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altLang="pt-BR" sz="2200" dirty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Frente Parlamentar Mista </a:t>
            </a:r>
            <a:r>
              <a:rPr lang="pt-BR" altLang="pt-BR" sz="2200" b="0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para realizar Auditoria da Dívida com Participação Social</a:t>
            </a:r>
          </a:p>
          <a:p>
            <a:pPr lvl="4" algn="just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</a:pPr>
            <a:r>
              <a:rPr lang="pt-BR" altLang="pt-BR" sz="2200" b="0" dirty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altLang="pt-BR" sz="2200" b="0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Participação</a:t>
            </a:r>
            <a:r>
              <a:rPr lang="pt-BR" altLang="pt-BR" sz="2200" b="0" dirty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altLang="pt-BR" sz="2200" b="0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em </a:t>
            </a:r>
            <a:r>
              <a:rPr lang="pt-BR" altLang="pt-BR" sz="220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NÚCLEOS</a:t>
            </a:r>
            <a:r>
              <a:rPr lang="pt-BR" altLang="pt-BR" sz="2200" b="0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da Auditoria </a:t>
            </a:r>
            <a:r>
              <a:rPr lang="pt-BR" altLang="pt-BR" sz="2200" b="0" dirty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da Dívida </a:t>
            </a:r>
            <a:r>
              <a:rPr lang="pt-BR" altLang="pt-BR" sz="2200" b="0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Pública e no </a:t>
            </a:r>
            <a:r>
              <a:rPr lang="pt-BR" altLang="pt-BR" sz="2200" dirty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CURSO</a:t>
            </a:r>
          </a:p>
          <a:p>
            <a:pPr lvl="4" algn="just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</a:pPr>
            <a:r>
              <a:rPr lang="pt-BR" altLang="pt-BR" sz="2200" b="0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Reivindicar a AUDITORIA DA DÍVIDA COM PARTICIPAÇÃO CIDADÃ </a:t>
            </a:r>
            <a:r>
              <a:rPr lang="pt-BR" altLang="pt-BR" sz="2200" b="0" dirty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para desmascarar o </a:t>
            </a:r>
            <a:r>
              <a:rPr lang="pt-BR" altLang="en-US" sz="2200" b="0" dirty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“</a:t>
            </a:r>
            <a:r>
              <a:rPr lang="pt-BR" altLang="pt-BR" sz="2200" b="0" dirty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Sistema da Dívida</a:t>
            </a:r>
            <a:r>
              <a:rPr lang="pt-BR" altLang="en-US" sz="2200" b="0" dirty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”</a:t>
            </a:r>
            <a:r>
              <a:rPr lang="pt-BR" altLang="pt-BR" sz="2200" b="0" dirty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e </a:t>
            </a:r>
            <a:r>
              <a:rPr lang="pt-BR" altLang="pt-BR" sz="2200" b="0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redirecionar a aplicação dos recursos </a:t>
            </a:r>
          </a:p>
          <a:p>
            <a:pPr lvl="4" algn="just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</a:pPr>
            <a:r>
              <a:rPr lang="pt-BR" altLang="pt-BR" sz="2200" b="0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Sair do cenário de escassez para viver a realidade de abundância, garantindo vida digna para todas as pessoas. </a:t>
            </a:r>
            <a:endParaRPr lang="pt-BR" altLang="pt-BR" sz="2200" dirty="0">
              <a:solidFill>
                <a:srgbClr val="FFFFFF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0919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Rectangle 2"/>
          <p:cNvSpPr>
            <a:spLocks noChangeArrowheads="1"/>
          </p:cNvSpPr>
          <p:nvPr/>
        </p:nvSpPr>
        <p:spPr bwMode="auto">
          <a:xfrm>
            <a:off x="0" y="1219200"/>
            <a:ext cx="10425608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0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3000" dirty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30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28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dirty="0" smtClean="0">
                <a:solidFill>
                  <a:srgbClr val="92D050"/>
                </a:solidFill>
                <a:latin typeface="Verdana" charset="0"/>
              </a:rPr>
              <a:t>Muito grata</a:t>
            </a:r>
            <a:endParaRPr lang="pt-BR" dirty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1800" i="1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1800" i="1" dirty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1800" i="1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sz="1800" i="1" dirty="0" smtClean="0">
                <a:solidFill>
                  <a:srgbClr val="92D050"/>
                </a:solidFill>
                <a:latin typeface="Verdana" charset="0"/>
              </a:rPr>
              <a:t>Maria </a:t>
            </a:r>
            <a:r>
              <a:rPr lang="pt-BR" sz="1800" i="1" dirty="0">
                <a:solidFill>
                  <a:srgbClr val="92D050"/>
                </a:solidFill>
                <a:latin typeface="Verdana" charset="0"/>
              </a:rPr>
              <a:t>Lucia </a:t>
            </a:r>
            <a:r>
              <a:rPr lang="pt-BR" sz="1800" i="1" dirty="0" smtClean="0">
                <a:solidFill>
                  <a:srgbClr val="92D050"/>
                </a:solidFill>
                <a:latin typeface="Verdana" charset="0"/>
              </a:rPr>
              <a:t>Fattorelli</a:t>
            </a:r>
            <a:endParaRPr lang="pt-BR" sz="1800" dirty="0">
              <a:solidFill>
                <a:srgbClr val="FFFFFF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sz="1800" b="0" dirty="0" smtClean="0">
                <a:solidFill>
                  <a:srgbClr val="FFFFFF"/>
                </a:solidFill>
                <a:latin typeface="Verdana" charset="0"/>
                <a:hlinkClick r:id="rId3"/>
              </a:rPr>
              <a:t>www.auditoriacidada.org.br</a:t>
            </a:r>
            <a:endParaRPr lang="pt-BR" sz="1800" b="0" dirty="0" smtClean="0">
              <a:solidFill>
                <a:srgbClr val="FFFFFF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sz="1800" b="0" dirty="0" smtClean="0">
                <a:solidFill>
                  <a:srgbClr val="FFFFFF"/>
                </a:solidFill>
                <a:latin typeface="Verdana" charset="0"/>
                <a:hlinkClick r:id="rId4"/>
              </a:rPr>
              <a:t>www.facebook.com</a:t>
            </a:r>
            <a:r>
              <a:rPr lang="pt-BR" sz="1800" b="0" dirty="0">
                <a:solidFill>
                  <a:srgbClr val="FFFFFF"/>
                </a:solidFill>
                <a:latin typeface="Verdana" charset="0"/>
                <a:hlinkClick r:id="rId4"/>
              </a:rPr>
              <a:t>/</a:t>
            </a:r>
            <a:r>
              <a:rPr lang="pt-BR" sz="1800" b="0" dirty="0" smtClean="0">
                <a:solidFill>
                  <a:srgbClr val="FFFFFF"/>
                </a:solidFill>
                <a:latin typeface="Verdana" charset="0"/>
                <a:hlinkClick r:id="rId4"/>
              </a:rPr>
              <a:t>auditoriacidada.pagina</a:t>
            </a:r>
            <a:endParaRPr lang="pt-BR" sz="1800" b="0" dirty="0" smtClean="0">
              <a:solidFill>
                <a:srgbClr val="FFFFFF"/>
              </a:solidFill>
              <a:latin typeface="Verdana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4528" y="0"/>
            <a:ext cx="9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b="0" i="1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pt-BR" b="0" i="1" dirty="0">
              <a:solidFill>
                <a:srgbClr val="FFFFFF"/>
              </a:solidFill>
              <a:latin typeface="Tahoma"/>
              <a:cs typeface="Tahoma"/>
            </a:endParaRPr>
          </a:p>
        </p:txBody>
      </p:sp>
      <p:pic>
        <p:nvPicPr>
          <p:cNvPr id="4" name="Picture 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663" y="1556792"/>
            <a:ext cx="9561512" cy="39590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72480" y="188640"/>
            <a:ext cx="9633520" cy="1680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pt-BR" sz="1800" dirty="0">
                <a:solidFill>
                  <a:schemeClr val="tx1"/>
                </a:solidFill>
                <a:latin typeface="Verdana"/>
                <a:cs typeface="Verdana"/>
              </a:rPr>
              <a:t>A apenas 15 quilômetros do Palácio do Planalto, centenas de brasileiros e brasileiras, inclusive idosos e crianças, disputam o lixo de </a:t>
            </a:r>
            <a:r>
              <a:rPr lang="pt-BR" sz="1800" dirty="0" smtClean="0">
                <a:solidFill>
                  <a:schemeClr val="tx1"/>
                </a:solidFill>
                <a:latin typeface="Verdana"/>
                <a:cs typeface="Verdana"/>
              </a:rPr>
              <a:t>Brasília para sobreviver. Isso é consequência do Sistema da Dívida. É urgente sairmos desse cenário de escassez.  </a:t>
            </a:r>
            <a:endParaRPr lang="pt-BR" sz="1800" dirty="0">
              <a:solidFill>
                <a:schemeClr val="tx1"/>
              </a:solidFill>
              <a:latin typeface="Verdana"/>
              <a:cs typeface="Verdan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9813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60512" y="1052736"/>
            <a:ext cx="9345488" cy="5041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endParaRPr lang="pt-BR" dirty="0" smtClean="0">
              <a:solidFill>
                <a:srgbClr val="FEA022"/>
              </a:solidFill>
              <a:latin typeface="Tahoma"/>
              <a:cs typeface="Tahoma"/>
            </a:endParaRPr>
          </a:p>
          <a:p>
            <a:pPr algn="ctr">
              <a:lnSpc>
                <a:spcPct val="120000"/>
              </a:lnSpc>
            </a:pPr>
            <a:endParaRPr lang="pt-BR" dirty="0">
              <a:solidFill>
                <a:srgbClr val="FEA022"/>
              </a:solidFill>
              <a:latin typeface="Tahoma"/>
              <a:cs typeface="Tahoma"/>
            </a:endParaRPr>
          </a:p>
          <a:p>
            <a:pPr algn="ctr">
              <a:lnSpc>
                <a:spcPct val="120000"/>
              </a:lnSpc>
            </a:pPr>
            <a:endParaRPr lang="pt-BR" dirty="0" smtClean="0">
              <a:solidFill>
                <a:srgbClr val="FEA022"/>
              </a:solidFill>
              <a:latin typeface="Tahoma"/>
              <a:cs typeface="Tahoma"/>
            </a:endParaRPr>
          </a:p>
          <a:p>
            <a:pPr algn="ctr">
              <a:lnSpc>
                <a:spcPct val="120000"/>
              </a:lnSpc>
            </a:pPr>
            <a:endParaRPr lang="pt-BR" dirty="0">
              <a:solidFill>
                <a:srgbClr val="FEA022"/>
              </a:solidFill>
              <a:latin typeface="Tahoma"/>
              <a:cs typeface="Tahoma"/>
            </a:endParaRPr>
          </a:p>
          <a:p>
            <a:pPr lvl="0" algn="ctr">
              <a:lnSpc>
                <a:spcPct val="110000"/>
              </a:lnSpc>
            </a:pPr>
            <a:r>
              <a:rPr lang="pt-BR" dirty="0">
                <a:solidFill>
                  <a:schemeClr val="accent3"/>
                </a:solidFill>
                <a:latin typeface="Tahoma"/>
                <a:cs typeface="Tahoma"/>
              </a:rPr>
              <a:t>2 - Organização de grupos de estudos da Auditoria Cidadã da Dívida com o objetivo de consolidar estudos preparatórios para a participação das entidades na Frente Parlamentar (que será lançada dia 9 de agosto de 2016) e para incidir sobre os demais projetos em andamento que tem a dívida como pano de fundo</a:t>
            </a:r>
            <a:r>
              <a:rPr lang="pt-BR" dirty="0" smtClean="0">
                <a:solidFill>
                  <a:schemeClr val="accent3"/>
                </a:solidFill>
                <a:latin typeface="Tahoma"/>
                <a:cs typeface="Tahoma"/>
              </a:rPr>
              <a:t>.</a:t>
            </a:r>
            <a:endParaRPr lang="pt-BR" sz="1800" b="0" dirty="0">
              <a:solidFill>
                <a:srgbClr val="FFFFFF"/>
              </a:solidFill>
              <a:latin typeface="Tahoma"/>
              <a:cs typeface="Tahoma"/>
            </a:endParaRPr>
          </a:p>
          <a:p>
            <a:pPr lvl="0">
              <a:spcAft>
                <a:spcPts val="0"/>
              </a:spcAft>
            </a:pPr>
            <a:endParaRPr lang="pt-BR" dirty="0">
              <a:solidFill>
                <a:srgbClr val="FEA022"/>
              </a:solidFill>
              <a:latin typeface="Tahoma"/>
              <a:cs typeface="Tahoma"/>
            </a:endParaRPr>
          </a:p>
          <a:p>
            <a:pPr lvl="0">
              <a:spcAft>
                <a:spcPts val="0"/>
              </a:spcAft>
            </a:pPr>
            <a:endParaRPr lang="pt-BR" dirty="0">
              <a:solidFill>
                <a:srgbClr val="FEA022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1171197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2480" y="188640"/>
            <a:ext cx="9433048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pt-BR" dirty="0" smtClean="0">
                <a:solidFill>
                  <a:srgbClr val="FF6700"/>
                </a:solidFill>
                <a:latin typeface="Tahoma"/>
                <a:cs typeface="Tahoma"/>
              </a:rPr>
              <a:t>COLETA DE ASSINATURAS PARA A FRENTE </a:t>
            </a:r>
            <a:r>
              <a:rPr lang="pt-BR" dirty="0">
                <a:solidFill>
                  <a:srgbClr val="FF6700"/>
                </a:solidFill>
                <a:latin typeface="Tahoma"/>
                <a:cs typeface="Tahoma"/>
              </a:rPr>
              <a:t>PARLAMENTAR </a:t>
            </a:r>
            <a:r>
              <a:rPr lang="pt-BR" dirty="0" smtClean="0">
                <a:solidFill>
                  <a:srgbClr val="FF6700"/>
                </a:solidFill>
                <a:latin typeface="Tahoma"/>
                <a:cs typeface="Tahoma"/>
              </a:rPr>
              <a:t>MISTA PELA </a:t>
            </a:r>
            <a:r>
              <a:rPr lang="pt-BR" dirty="0">
                <a:solidFill>
                  <a:srgbClr val="FF6700"/>
                </a:solidFill>
                <a:latin typeface="Tahoma"/>
                <a:cs typeface="Tahoma"/>
              </a:rPr>
              <a:t>AUDITORIA DA DÍVIDA </a:t>
            </a:r>
            <a:r>
              <a:rPr lang="pt-BR" dirty="0" smtClean="0">
                <a:solidFill>
                  <a:srgbClr val="FF6700"/>
                </a:solidFill>
                <a:latin typeface="Tahoma"/>
                <a:cs typeface="Tahoma"/>
              </a:rPr>
              <a:t>COM </a:t>
            </a:r>
            <a:r>
              <a:rPr lang="pt-BR" dirty="0">
                <a:solidFill>
                  <a:srgbClr val="FF6700"/>
                </a:solidFill>
                <a:latin typeface="Tahoma"/>
                <a:cs typeface="Tahoma"/>
              </a:rPr>
              <a:t>PARTICIPAÇÃO </a:t>
            </a:r>
            <a:r>
              <a:rPr lang="pt-BR" dirty="0" smtClean="0">
                <a:solidFill>
                  <a:srgbClr val="FF6700"/>
                </a:solidFill>
                <a:latin typeface="Tahoma"/>
                <a:cs typeface="Tahoma"/>
              </a:rPr>
              <a:t>POPULAR</a:t>
            </a:r>
            <a:endParaRPr lang="pt-BR" dirty="0">
              <a:solidFill>
                <a:srgbClr val="FF6700"/>
              </a:solidFill>
              <a:latin typeface="Tahoma"/>
              <a:cs typeface="Tahom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5008" y="1628800"/>
            <a:ext cx="4784122" cy="48245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464" y="1628800"/>
            <a:ext cx="4802512" cy="484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4894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2480" y="116632"/>
            <a:ext cx="9633520" cy="7294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pt-BR" sz="800" b="0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pt-BR" dirty="0" smtClean="0">
              <a:solidFill>
                <a:srgbClr val="FF6600"/>
              </a:solidFill>
              <a:latin typeface="Tahoma"/>
              <a:cs typeface="Tahoma"/>
            </a:endParaRPr>
          </a:p>
          <a:p>
            <a:endParaRPr lang="pt-BR" dirty="0">
              <a:solidFill>
                <a:srgbClr val="FF6600"/>
              </a:solidFill>
              <a:latin typeface="Tahoma"/>
              <a:cs typeface="Tahoma"/>
            </a:endParaRPr>
          </a:p>
          <a:p>
            <a:pPr algn="ctr">
              <a:lnSpc>
                <a:spcPct val="120000"/>
              </a:lnSpc>
            </a:pPr>
            <a:r>
              <a:rPr lang="pt-BR" sz="2800" dirty="0" smtClean="0">
                <a:solidFill>
                  <a:srgbClr val="92D050"/>
                </a:solidFill>
                <a:latin typeface="Tahoma"/>
                <a:cs typeface="Tahoma"/>
              </a:rPr>
              <a:t>PARTICIPAÇÃO DAS ENTIDADES NA FRENTE PARLAMENTAR</a:t>
            </a:r>
          </a:p>
          <a:p>
            <a:pPr>
              <a:lnSpc>
                <a:spcPct val="120000"/>
              </a:lnSpc>
            </a:pPr>
            <a:endParaRPr lang="pt-BR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342900" indent="-342900">
              <a:lnSpc>
                <a:spcPct val="120000"/>
              </a:lnSpc>
              <a:buFont typeface="Arial"/>
              <a:buChar char="•"/>
            </a:pPr>
            <a:r>
              <a:rPr lang="pt-BR" dirty="0" smtClean="0">
                <a:solidFill>
                  <a:srgbClr val="FFFFFF"/>
                </a:solidFill>
                <a:latin typeface="Tahoma"/>
                <a:cs typeface="Tahoma"/>
              </a:rPr>
              <a:t>ACD enviou modelo de Carta a ser confeccionada pelas respectivas entidades</a:t>
            </a:r>
          </a:p>
          <a:p>
            <a:pPr>
              <a:lnSpc>
                <a:spcPct val="120000"/>
              </a:lnSpc>
            </a:pPr>
            <a:endParaRPr lang="pt-BR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342900" indent="-342900">
              <a:lnSpc>
                <a:spcPct val="120000"/>
              </a:lnSpc>
              <a:buFont typeface="Arial"/>
              <a:buChar char="•"/>
            </a:pPr>
            <a:r>
              <a:rPr lang="pt-BR" dirty="0" smtClean="0">
                <a:solidFill>
                  <a:srgbClr val="FFFFFF"/>
                </a:solidFill>
                <a:latin typeface="Tahoma"/>
                <a:cs typeface="Tahoma"/>
              </a:rPr>
              <a:t>Cartas das entidades serão apresentadas dia 9 de agosto</a:t>
            </a:r>
          </a:p>
          <a:p>
            <a:pPr>
              <a:lnSpc>
                <a:spcPct val="120000"/>
              </a:lnSpc>
            </a:pPr>
            <a:endParaRPr lang="pt-BR" dirty="0">
              <a:solidFill>
                <a:srgbClr val="FFFFFF"/>
              </a:solidFill>
              <a:latin typeface="Tahoma"/>
              <a:cs typeface="Tahoma"/>
            </a:endParaRPr>
          </a:p>
          <a:p>
            <a:pPr algn="ctr">
              <a:lnSpc>
                <a:spcPct val="120000"/>
              </a:lnSpc>
            </a:pPr>
            <a:r>
              <a:rPr lang="pt-BR" sz="3200" dirty="0" smtClean="0">
                <a:solidFill>
                  <a:srgbClr val="92D050"/>
                </a:solidFill>
                <a:latin typeface="Tahoma"/>
                <a:cs typeface="Tahoma"/>
              </a:rPr>
              <a:t>Lançamento da Frente Parlamentar</a:t>
            </a:r>
          </a:p>
          <a:p>
            <a:pPr marL="342900" indent="-342900" algn="ctr">
              <a:lnSpc>
                <a:spcPct val="120000"/>
              </a:lnSpc>
              <a:buFont typeface="Arial"/>
              <a:buChar char="•"/>
            </a:pPr>
            <a:r>
              <a:rPr lang="pt-BR" sz="3200" dirty="0" smtClean="0">
                <a:solidFill>
                  <a:srgbClr val="92D050"/>
                </a:solidFill>
                <a:latin typeface="Tahoma"/>
                <a:cs typeface="Tahoma"/>
              </a:rPr>
              <a:t> </a:t>
            </a:r>
            <a:r>
              <a:rPr lang="pt-BR" sz="3200" dirty="0">
                <a:solidFill>
                  <a:srgbClr val="92D050"/>
                </a:solidFill>
                <a:latin typeface="Tahoma"/>
                <a:cs typeface="Tahoma"/>
              </a:rPr>
              <a:t>9 de </a:t>
            </a:r>
            <a:r>
              <a:rPr lang="pt-BR" sz="3200" dirty="0" smtClean="0">
                <a:solidFill>
                  <a:srgbClr val="92D050"/>
                </a:solidFill>
                <a:latin typeface="Tahoma"/>
                <a:cs typeface="Tahoma"/>
              </a:rPr>
              <a:t>agosto às 16 horas</a:t>
            </a:r>
          </a:p>
          <a:p>
            <a:pPr marL="342900" indent="-342900" algn="ctr">
              <a:lnSpc>
                <a:spcPct val="120000"/>
              </a:lnSpc>
              <a:buFont typeface="Arial"/>
              <a:buChar char="•"/>
            </a:pPr>
            <a:r>
              <a:rPr lang="pt-BR" sz="3200" dirty="0" smtClean="0">
                <a:solidFill>
                  <a:srgbClr val="92D050"/>
                </a:solidFill>
                <a:latin typeface="Tahoma"/>
                <a:cs typeface="Tahoma"/>
              </a:rPr>
              <a:t>Salão Nobre da Câmara</a:t>
            </a:r>
          </a:p>
          <a:p>
            <a:pPr>
              <a:lnSpc>
                <a:spcPct val="120000"/>
              </a:lnSpc>
            </a:pPr>
            <a:endParaRPr lang="pt-BR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endParaRPr lang="pt-BR" dirty="0">
              <a:solidFill>
                <a:srgbClr val="FFFFFF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5360070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8504" y="664816"/>
            <a:ext cx="9217024" cy="6032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pt-BR" dirty="0" smtClean="0">
                <a:solidFill>
                  <a:schemeClr val="accent3"/>
                </a:solidFill>
                <a:latin typeface="Tahoma"/>
                <a:cs typeface="Tahoma"/>
              </a:rPr>
              <a:t>GRUPOS </a:t>
            </a:r>
            <a:r>
              <a:rPr lang="pt-BR" dirty="0">
                <a:solidFill>
                  <a:schemeClr val="accent3"/>
                </a:solidFill>
                <a:latin typeface="Tahoma"/>
                <a:cs typeface="Tahoma"/>
              </a:rPr>
              <a:t>DE </a:t>
            </a:r>
            <a:r>
              <a:rPr lang="pt-BR" dirty="0" smtClean="0">
                <a:solidFill>
                  <a:schemeClr val="accent3"/>
                </a:solidFill>
                <a:latin typeface="Tahoma"/>
                <a:cs typeface="Tahoma"/>
              </a:rPr>
              <a:t>ESTUDOS – </a:t>
            </a:r>
            <a:r>
              <a:rPr lang="pt-BR" dirty="0" smtClean="0">
                <a:solidFill>
                  <a:srgbClr val="FFFFFF"/>
                </a:solidFill>
                <a:latin typeface="Tahoma"/>
                <a:cs typeface="Tahoma"/>
              </a:rPr>
              <a:t>TEMAS</a:t>
            </a:r>
          </a:p>
          <a:p>
            <a:pPr lvl="0">
              <a:spcAft>
                <a:spcPts val="0"/>
              </a:spcAft>
            </a:pPr>
            <a:endParaRPr lang="pt-BR" dirty="0">
              <a:solidFill>
                <a:srgbClr val="FF6700"/>
              </a:solidFill>
              <a:latin typeface="Tahoma"/>
              <a:cs typeface="Tahoma"/>
            </a:endParaRPr>
          </a:p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r>
              <a:rPr lang="pt-BR" dirty="0" smtClean="0">
                <a:solidFill>
                  <a:srgbClr val="FF6700"/>
                </a:solidFill>
                <a:latin typeface="Tahoma"/>
                <a:cs typeface="Tahoma"/>
              </a:rPr>
              <a:t>CENTRALIDADE DA DÍVIDA PÚBLICA</a:t>
            </a:r>
          </a:p>
          <a:p>
            <a:pPr lvl="1">
              <a:spcAft>
                <a:spcPts val="1200"/>
              </a:spcAft>
            </a:pPr>
            <a:endParaRPr lang="pt-BR" b="0" dirty="0" smtClean="0">
              <a:solidFill>
                <a:schemeClr val="tx1"/>
              </a:solidFill>
              <a:latin typeface="Tahoma"/>
              <a:cs typeface="Tahoma"/>
            </a:endParaRPr>
          </a:p>
          <a:p>
            <a:pPr marL="800100" lvl="1" indent="-342900">
              <a:spcAft>
                <a:spcPts val="1200"/>
              </a:spcAft>
              <a:buFont typeface="Arial"/>
              <a:buChar char="•"/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Justificativa para os diversos projetos e contrarreformas</a:t>
            </a:r>
          </a:p>
          <a:p>
            <a:pPr marL="800100" lvl="1" indent="-342900">
              <a:spcAft>
                <a:spcPts val="1200"/>
              </a:spcAft>
              <a:buFont typeface="Arial"/>
              <a:buChar char="•"/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Ilegalidades, ilegitimidades e fraudes</a:t>
            </a:r>
          </a:p>
          <a:p>
            <a:pPr marL="800100" lvl="1" indent="-342900">
              <a:spcAft>
                <a:spcPts val="1200"/>
              </a:spcAft>
              <a:buFont typeface="Arial"/>
              <a:buChar char="•"/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Privilégios da política monetária que gera dívida trava o Brasil e provoca sucessivas crises</a:t>
            </a:r>
          </a:p>
          <a:p>
            <a:pPr marL="800100" lvl="1" indent="-342900">
              <a:spcAft>
                <a:spcPts val="1200"/>
              </a:spcAft>
              <a:buFont typeface="Arial"/>
              <a:buChar char="•"/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CRISE não é responsabilidade dos servidores ou dos gastos sociais</a:t>
            </a:r>
          </a:p>
          <a:p>
            <a:pPr marL="800100" lvl="1" indent="-342900">
              <a:spcAft>
                <a:spcPts val="1200"/>
              </a:spcAft>
              <a:buFont typeface="Arial"/>
              <a:buChar char="•"/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Como foi calculado o “déficit primário” de 2015 ? Comparar com resultado superavitário de R$480bi quando se comparam todas as receitas realizadas e todas as despesas pagas</a:t>
            </a:r>
          </a:p>
        </p:txBody>
      </p:sp>
    </p:spTree>
    <p:extLst>
      <p:ext uri="{BB962C8B-B14F-4D97-AF65-F5344CB8AC3E}">
        <p14:creationId xmlns:p14="http://schemas.microsoft.com/office/powerpoint/2010/main" val="41223343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8504" y="548680"/>
            <a:ext cx="921702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pt-BR" dirty="0" smtClean="0">
                <a:solidFill>
                  <a:schemeClr val="accent3"/>
                </a:solidFill>
                <a:latin typeface="Tahoma"/>
                <a:cs typeface="Tahoma"/>
              </a:rPr>
              <a:t>GRUPOS </a:t>
            </a:r>
            <a:r>
              <a:rPr lang="pt-BR" dirty="0">
                <a:solidFill>
                  <a:schemeClr val="accent3"/>
                </a:solidFill>
                <a:latin typeface="Tahoma"/>
                <a:cs typeface="Tahoma"/>
              </a:rPr>
              <a:t>DE </a:t>
            </a:r>
            <a:r>
              <a:rPr lang="pt-BR" dirty="0" smtClean="0">
                <a:solidFill>
                  <a:schemeClr val="accent3"/>
                </a:solidFill>
                <a:latin typeface="Tahoma"/>
                <a:cs typeface="Tahoma"/>
              </a:rPr>
              <a:t>ESTUDOS – </a:t>
            </a:r>
            <a:r>
              <a:rPr lang="pt-BR" dirty="0" smtClean="0">
                <a:solidFill>
                  <a:srgbClr val="FFFFFF"/>
                </a:solidFill>
                <a:latin typeface="Tahoma"/>
                <a:cs typeface="Tahoma"/>
              </a:rPr>
              <a:t>TEMAS</a:t>
            </a:r>
          </a:p>
          <a:p>
            <a:pPr lvl="0">
              <a:spcAft>
                <a:spcPts val="0"/>
              </a:spcAft>
            </a:pPr>
            <a:endParaRPr lang="pt-BR" dirty="0">
              <a:solidFill>
                <a:srgbClr val="FFFFFF"/>
              </a:solidFill>
              <a:latin typeface="Tahoma"/>
              <a:cs typeface="Tahoma"/>
            </a:endParaRPr>
          </a:p>
          <a:p>
            <a:pPr lvl="0">
              <a:spcAft>
                <a:spcPts val="0"/>
              </a:spcAft>
            </a:pPr>
            <a:r>
              <a:rPr lang="pt-BR" dirty="0" smtClean="0">
                <a:solidFill>
                  <a:srgbClr val="FF6700"/>
                </a:solidFill>
                <a:latin typeface="Tahoma"/>
                <a:cs typeface="Tahoma"/>
              </a:rPr>
              <a:t>2. JUROS MAIS ELEVADOS DO MUNDO</a:t>
            </a:r>
          </a:p>
          <a:p>
            <a:pPr lvl="1">
              <a:spcAft>
                <a:spcPts val="1200"/>
              </a:spcAft>
            </a:pPr>
            <a:endParaRPr lang="pt-BR" b="0" dirty="0" smtClean="0">
              <a:solidFill>
                <a:schemeClr val="tx1"/>
              </a:solidFill>
              <a:latin typeface="Tahoma"/>
              <a:cs typeface="Tahoma"/>
            </a:endParaRPr>
          </a:p>
          <a:p>
            <a:pPr marL="800100" lvl="1" indent="-342900">
              <a:spcAft>
                <a:spcPts val="1200"/>
              </a:spcAft>
              <a:buFont typeface="Arial"/>
              <a:buChar char="•"/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Conflito de Interesses na definição da Selic</a:t>
            </a:r>
          </a:p>
          <a:p>
            <a:pPr marL="800100" lvl="1" indent="-342900">
              <a:spcAft>
                <a:spcPts val="1200"/>
              </a:spcAft>
              <a:buFont typeface="Arial"/>
              <a:buChar char="•"/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Juros nominais incidentes sobre dívida interna, externa e dos estados</a:t>
            </a:r>
          </a:p>
          <a:p>
            <a:pPr marL="800100" lvl="1" indent="-342900">
              <a:spcAft>
                <a:spcPts val="1200"/>
              </a:spcAft>
              <a:buFont typeface="Arial"/>
              <a:buChar char="•"/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ANATOCISMO</a:t>
            </a:r>
          </a:p>
          <a:p>
            <a:pPr marL="800100" lvl="1" indent="-342900">
              <a:spcAft>
                <a:spcPts val="1200"/>
              </a:spcAft>
              <a:buFont typeface="Arial"/>
              <a:buChar char="•"/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Insustentabilidade</a:t>
            </a:r>
          </a:p>
          <a:p>
            <a:pPr marL="800100" lvl="1" indent="-342900">
              <a:spcAft>
                <a:spcPts val="1200"/>
              </a:spcAft>
              <a:buFont typeface="Arial"/>
              <a:buChar char="•"/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Contabilização de Juros como se fosse Amortização</a:t>
            </a:r>
          </a:p>
          <a:p>
            <a:pPr marL="800100" lvl="1" indent="-342900">
              <a:spcAft>
                <a:spcPts val="1200"/>
              </a:spcAft>
              <a:buFont typeface="Arial"/>
              <a:buChar char="•"/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(completar)</a:t>
            </a:r>
          </a:p>
        </p:txBody>
      </p:sp>
    </p:spTree>
    <p:extLst>
      <p:ext uri="{BB962C8B-B14F-4D97-AF65-F5344CB8AC3E}">
        <p14:creationId xmlns:p14="http://schemas.microsoft.com/office/powerpoint/2010/main" val="318256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2"/>
          <p:cNvSpPr txBox="1">
            <a:spLocks noChangeArrowheads="1"/>
          </p:cNvSpPr>
          <p:nvPr/>
        </p:nvSpPr>
        <p:spPr bwMode="auto">
          <a:xfrm>
            <a:off x="128464" y="0"/>
            <a:ext cx="10009112" cy="6973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MS PGothic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lvl="0">
              <a:spcAft>
                <a:spcPts val="0"/>
              </a:spcAft>
            </a:pPr>
            <a:r>
              <a:rPr lang="pt-BR" dirty="0">
                <a:solidFill>
                  <a:schemeClr val="accent3"/>
                </a:solidFill>
                <a:latin typeface="Tahoma"/>
                <a:cs typeface="Tahoma"/>
              </a:rPr>
              <a:t>GRUPOS DE ESTUDOS – </a:t>
            </a:r>
            <a:r>
              <a:rPr lang="pt-BR" dirty="0">
                <a:solidFill>
                  <a:srgbClr val="FFFFFF"/>
                </a:solidFill>
                <a:latin typeface="Tahoma"/>
                <a:cs typeface="Tahoma"/>
              </a:rPr>
              <a:t>TEMAS</a:t>
            </a:r>
          </a:p>
          <a:p>
            <a:pPr lvl="0">
              <a:spcAft>
                <a:spcPts val="0"/>
              </a:spcAft>
            </a:pPr>
            <a:r>
              <a:rPr lang="pt-BR" dirty="0" smtClean="0">
                <a:solidFill>
                  <a:schemeClr val="accent3"/>
                </a:solidFill>
                <a:latin typeface="Tahoma"/>
                <a:cs typeface="Tahoma"/>
              </a:rPr>
              <a:t>3</a:t>
            </a:r>
            <a:r>
              <a:rPr lang="pt-BR" dirty="0">
                <a:solidFill>
                  <a:schemeClr val="accent3"/>
                </a:solidFill>
                <a:latin typeface="Tahoma"/>
                <a:cs typeface="Tahoma"/>
              </a:rPr>
              <a:t>. MECANISMOS QUE GERAM DÍVIDA SEM CONTRAPARTIDA</a:t>
            </a:r>
            <a:endParaRPr lang="pt-BR" b="0" dirty="0">
              <a:solidFill>
                <a:schemeClr val="accent3"/>
              </a:solidFill>
              <a:latin typeface="Tahoma"/>
              <a:cs typeface="Tahom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Font typeface="Times New Roman" charset="0"/>
              <a:buNone/>
            </a:pPr>
            <a:endParaRPr lang="pt-BR" sz="500" dirty="0" smtClean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 marL="342900" indent="-342900">
              <a:spcBef>
                <a:spcPts val="0"/>
              </a:spcBef>
              <a:spcAft>
                <a:spcPts val="300"/>
              </a:spcAft>
              <a:buFont typeface="Wingdings" charset="2"/>
              <a:buChar char="Ø"/>
            </a:pPr>
            <a:r>
              <a:rPr lang="pt-BR" sz="2200" b="0" dirty="0" smtClean="0">
                <a:solidFill>
                  <a:schemeClr val="tx1"/>
                </a:solidFill>
                <a:latin typeface="Tahoma"/>
                <a:cs typeface="Tahoma"/>
              </a:rPr>
              <a:t>Emissão de títulos da dívida para pagar juros</a:t>
            </a:r>
          </a:p>
          <a:p>
            <a:pPr marL="342900" indent="-342900">
              <a:spcBef>
                <a:spcPts val="0"/>
              </a:spcBef>
              <a:spcAft>
                <a:spcPts val="300"/>
              </a:spcAft>
              <a:buFont typeface="Wingdings" charset="2"/>
              <a:buChar char="Ø"/>
            </a:pPr>
            <a:r>
              <a:rPr lang="pt-BR" sz="2200" b="0" dirty="0" smtClean="0">
                <a:solidFill>
                  <a:schemeClr val="tx1"/>
                </a:solidFill>
                <a:latin typeface="Tahoma"/>
                <a:cs typeface="Tahoma"/>
              </a:rPr>
              <a:t>Estabelecimento de abusivas taxas de juros </a:t>
            </a:r>
          </a:p>
          <a:p>
            <a:pPr marL="342900" indent="-342900">
              <a:spcBef>
                <a:spcPts val="0"/>
              </a:spcBef>
              <a:spcAft>
                <a:spcPts val="300"/>
              </a:spcAft>
              <a:buFont typeface="Wingdings" charset="2"/>
              <a:buChar char="Ø"/>
            </a:pPr>
            <a:r>
              <a:rPr lang="pt-BR" sz="2200" b="0" dirty="0" smtClean="0">
                <a:solidFill>
                  <a:schemeClr val="tx1"/>
                </a:solidFill>
                <a:latin typeface="Tahoma"/>
                <a:cs typeface="Tahoma"/>
              </a:rPr>
              <a:t>Juros sobre juros: ANATOCISMO</a:t>
            </a:r>
          </a:p>
          <a:p>
            <a:pPr marL="342900" indent="-342900">
              <a:spcBef>
                <a:spcPts val="0"/>
              </a:spcBef>
              <a:spcAft>
                <a:spcPts val="300"/>
              </a:spcAft>
              <a:buFont typeface="Wingdings" charset="2"/>
              <a:buChar char="Ø"/>
            </a:pPr>
            <a:r>
              <a:rPr lang="pt-BR" sz="2200" b="0" dirty="0" smtClean="0">
                <a:solidFill>
                  <a:schemeClr val="tx1"/>
                </a:solidFill>
                <a:latin typeface="Tahoma"/>
                <a:cs typeface="Tahoma"/>
              </a:rPr>
              <a:t>Operações </a:t>
            </a:r>
            <a:r>
              <a:rPr lang="pt-BR" sz="2200" b="0" dirty="0">
                <a:solidFill>
                  <a:schemeClr val="tx1"/>
                </a:solidFill>
                <a:latin typeface="Tahoma"/>
                <a:cs typeface="Tahoma"/>
              </a:rPr>
              <a:t>de </a:t>
            </a:r>
            <a:r>
              <a:rPr lang="pt-BR" sz="2200" b="0" i="1" dirty="0">
                <a:solidFill>
                  <a:schemeClr val="tx1"/>
                </a:solidFill>
                <a:latin typeface="Tahoma"/>
                <a:cs typeface="Tahoma"/>
              </a:rPr>
              <a:t>swap</a:t>
            </a:r>
            <a:r>
              <a:rPr lang="pt-BR" sz="2200" b="0" dirty="0">
                <a:solidFill>
                  <a:schemeClr val="tx1"/>
                </a:solidFill>
                <a:latin typeface="Tahoma"/>
                <a:cs typeface="Tahoma"/>
              </a:rPr>
              <a:t> cambial realizadas pelo Banco </a:t>
            </a:r>
            <a:r>
              <a:rPr lang="pt-BR" sz="2200" b="0" dirty="0" smtClean="0">
                <a:solidFill>
                  <a:schemeClr val="tx1"/>
                </a:solidFill>
                <a:latin typeface="Tahoma"/>
                <a:cs typeface="Tahoma"/>
              </a:rPr>
              <a:t>Central: de </a:t>
            </a:r>
            <a:r>
              <a:rPr lang="pt-BR" sz="2200" b="0" dirty="0">
                <a:solidFill>
                  <a:schemeClr val="tx1"/>
                </a:solidFill>
                <a:latin typeface="Tahoma"/>
                <a:cs typeface="Tahoma"/>
              </a:rPr>
              <a:t>setembro/2014 a </a:t>
            </a:r>
            <a:r>
              <a:rPr lang="pt-BR" sz="2200" b="0" dirty="0" smtClean="0">
                <a:solidFill>
                  <a:schemeClr val="tx1"/>
                </a:solidFill>
                <a:latin typeface="Tahoma"/>
                <a:cs typeface="Tahoma"/>
              </a:rPr>
              <a:t>setembro</a:t>
            </a:r>
            <a:r>
              <a:rPr lang="pt-BR" sz="2200" b="0" dirty="0">
                <a:solidFill>
                  <a:schemeClr val="tx1"/>
                </a:solidFill>
                <a:latin typeface="Tahoma"/>
                <a:cs typeface="Tahoma"/>
              </a:rPr>
              <a:t>/2015 os resultados negativos somaram R</a:t>
            </a:r>
            <a:r>
              <a:rPr lang="pt-BR" sz="2200" b="0" dirty="0" smtClean="0">
                <a:solidFill>
                  <a:schemeClr val="tx1"/>
                </a:solidFill>
                <a:latin typeface="Tahoma"/>
                <a:cs typeface="Tahoma"/>
              </a:rPr>
              <a:t>$207 bilhões</a:t>
            </a:r>
          </a:p>
          <a:p>
            <a:pPr marL="342900" indent="-342900">
              <a:spcBef>
                <a:spcPts val="0"/>
              </a:spcBef>
              <a:spcAft>
                <a:spcPts val="300"/>
              </a:spcAft>
              <a:buFont typeface="Wingdings" charset="2"/>
              <a:buChar char="Ø"/>
            </a:pPr>
            <a:r>
              <a:rPr lang="pt-BR" sz="2200" b="0" dirty="0" smtClean="0">
                <a:solidFill>
                  <a:schemeClr val="tx1"/>
                </a:solidFill>
                <a:latin typeface="Tahoma"/>
                <a:cs typeface="Tahoma"/>
              </a:rPr>
              <a:t>Operações </a:t>
            </a:r>
            <a:r>
              <a:rPr lang="pt-BR" sz="2200" b="0" dirty="0">
                <a:solidFill>
                  <a:schemeClr val="tx1"/>
                </a:solidFill>
                <a:latin typeface="Tahoma"/>
                <a:cs typeface="Tahoma"/>
              </a:rPr>
              <a:t>“compromissadas” ou de “mercado aberto</a:t>
            </a:r>
            <a:r>
              <a:rPr lang="pt-BR" sz="2200" b="0" dirty="0" smtClean="0">
                <a:solidFill>
                  <a:schemeClr val="tx1"/>
                </a:solidFill>
                <a:latin typeface="Tahoma"/>
                <a:cs typeface="Tahoma"/>
              </a:rPr>
              <a:t>”: remuneração da sobra de caixa de bancos em cerca de </a:t>
            </a:r>
            <a:r>
              <a:rPr lang="pt-BR" sz="2200" b="0" dirty="0" err="1" smtClean="0">
                <a:solidFill>
                  <a:schemeClr val="tx1"/>
                </a:solidFill>
                <a:latin typeface="Tahoma"/>
                <a:cs typeface="Tahoma"/>
              </a:rPr>
              <a:t>R</a:t>
            </a:r>
            <a:r>
              <a:rPr lang="pt-BR" sz="2200" b="0" dirty="0" smtClean="0">
                <a:solidFill>
                  <a:schemeClr val="tx1"/>
                </a:solidFill>
                <a:latin typeface="Tahoma"/>
                <a:cs typeface="Tahoma"/>
              </a:rPr>
              <a:t>$ 1 trilhão</a:t>
            </a:r>
          </a:p>
          <a:p>
            <a:pPr marL="342900" indent="-342900">
              <a:spcBef>
                <a:spcPts val="0"/>
              </a:spcBef>
              <a:spcAft>
                <a:spcPts val="300"/>
              </a:spcAft>
              <a:buFont typeface="Wingdings" charset="2"/>
              <a:buChar char="Ø"/>
            </a:pPr>
            <a:r>
              <a:rPr lang="pt-BR" sz="2200" b="0" dirty="0">
                <a:solidFill>
                  <a:schemeClr val="tx1"/>
                </a:solidFill>
                <a:latin typeface="Tahoma"/>
                <a:cs typeface="Tahoma"/>
              </a:rPr>
              <a:t>E</a:t>
            </a:r>
            <a:r>
              <a:rPr lang="pt-BR" sz="2200" b="0" dirty="0" smtClean="0">
                <a:solidFill>
                  <a:schemeClr val="tx1"/>
                </a:solidFill>
                <a:latin typeface="Tahoma"/>
                <a:cs typeface="Tahoma"/>
              </a:rPr>
              <a:t>missão de títulos da dívida interna para a compra de dólares (quando se encontrava em franca desvalorização), empregados na compra de títulos da dívida norte-americana, que não rendem quase nada ao país</a:t>
            </a:r>
          </a:p>
          <a:p>
            <a:pPr marL="342900" indent="-342900">
              <a:spcBef>
                <a:spcPts val="0"/>
              </a:spcBef>
              <a:spcAft>
                <a:spcPts val="300"/>
              </a:spcAft>
              <a:buFont typeface="Wingdings" charset="2"/>
              <a:buChar char="Ø"/>
            </a:pPr>
            <a:r>
              <a:rPr lang="pt-BR" sz="2200" b="0" dirty="0">
                <a:solidFill>
                  <a:schemeClr val="tx1"/>
                </a:solidFill>
                <a:latin typeface="Tahoma"/>
                <a:cs typeface="Tahoma"/>
              </a:rPr>
              <a:t>C</a:t>
            </a:r>
            <a:r>
              <a:rPr lang="pt-BR" sz="2200" b="0" dirty="0" smtClean="0">
                <a:solidFill>
                  <a:schemeClr val="tx1"/>
                </a:solidFill>
                <a:latin typeface="Tahoma"/>
                <a:cs typeface="Tahoma"/>
              </a:rPr>
              <a:t>obertura </a:t>
            </a:r>
            <a:r>
              <a:rPr lang="pt-BR" sz="2200" b="0" dirty="0">
                <a:solidFill>
                  <a:schemeClr val="tx1"/>
                </a:solidFill>
                <a:latin typeface="Tahoma"/>
                <a:cs typeface="Tahoma"/>
              </a:rPr>
              <a:t>de bilionários prejuízos operacionais do BC, por exemplo, R$147,7 bilhões em 2009, </a:t>
            </a:r>
            <a:r>
              <a:rPr lang="pt-BR" sz="2200" b="0" dirty="0" err="1">
                <a:solidFill>
                  <a:schemeClr val="tx1"/>
                </a:solidFill>
                <a:latin typeface="Tahoma"/>
                <a:cs typeface="Tahoma"/>
              </a:rPr>
              <a:t>R</a:t>
            </a:r>
            <a:r>
              <a:rPr lang="pt-BR" sz="2200" b="0" dirty="0">
                <a:solidFill>
                  <a:schemeClr val="tx1"/>
                </a:solidFill>
                <a:latin typeface="Tahoma"/>
                <a:cs typeface="Tahoma"/>
              </a:rPr>
              <a:t>$ 48,5 bilhões em 2010, que, segundo a Lei de Responsabilidade Fiscal devem ser arcados pelo Tesouro </a:t>
            </a:r>
            <a:r>
              <a:rPr lang="pt-BR" sz="2200" b="0" dirty="0" smtClean="0">
                <a:solidFill>
                  <a:schemeClr val="tx1"/>
                </a:solidFill>
                <a:latin typeface="Tahoma"/>
                <a:cs typeface="Tahoma"/>
              </a:rPr>
              <a:t>Nacional</a:t>
            </a:r>
          </a:p>
          <a:p>
            <a:pPr marL="342900" indent="-342900">
              <a:spcBef>
                <a:spcPts val="0"/>
              </a:spcBef>
              <a:spcAft>
                <a:spcPts val="300"/>
              </a:spcAft>
              <a:buFont typeface="Wingdings" charset="2"/>
              <a:buChar char="Ø"/>
            </a:pPr>
            <a:r>
              <a:rPr lang="pt-BR" sz="2200" b="0" dirty="0">
                <a:solidFill>
                  <a:schemeClr val="tx1"/>
                </a:solidFill>
                <a:latin typeface="Tahoma"/>
                <a:cs typeface="Tahoma"/>
              </a:rPr>
              <a:t>Diferencial de taxas de juros referentes a repasses de </a:t>
            </a:r>
            <a:r>
              <a:rPr lang="pt-BR" sz="2200" b="0" dirty="0" err="1">
                <a:solidFill>
                  <a:schemeClr val="tx1"/>
                </a:solidFill>
                <a:latin typeface="Tahoma"/>
                <a:cs typeface="Tahoma"/>
              </a:rPr>
              <a:t>R</a:t>
            </a:r>
            <a:r>
              <a:rPr lang="pt-BR" sz="2200" b="0" dirty="0">
                <a:solidFill>
                  <a:schemeClr val="tx1"/>
                </a:solidFill>
                <a:latin typeface="Tahoma"/>
                <a:cs typeface="Tahoma"/>
              </a:rPr>
              <a:t>$ 1/2 trilhão ao </a:t>
            </a:r>
            <a:r>
              <a:rPr lang="pt-BR" sz="2200" b="0" dirty="0" smtClean="0">
                <a:solidFill>
                  <a:schemeClr val="tx1"/>
                </a:solidFill>
                <a:latin typeface="Tahoma"/>
                <a:cs typeface="Tahoma"/>
              </a:rPr>
              <a:t>BNDES</a:t>
            </a:r>
          </a:p>
          <a:p>
            <a:pPr marL="342900" indent="-342900">
              <a:spcBef>
                <a:spcPts val="0"/>
              </a:spcBef>
              <a:spcAft>
                <a:spcPts val="300"/>
              </a:spcAft>
              <a:buFont typeface="Wingdings" charset="2"/>
              <a:buChar char="Ø"/>
            </a:pPr>
            <a:r>
              <a:rPr lang="pt-BR" sz="2200" b="0" dirty="0">
                <a:solidFill>
                  <a:schemeClr val="tx1"/>
                </a:solidFill>
                <a:latin typeface="Tahoma"/>
                <a:cs typeface="Tahoma"/>
              </a:rPr>
              <a:t> Remanejamento estatístico de dívida interna para externa, gerando obrigação referente à variação cambial</a:t>
            </a:r>
            <a:r>
              <a:rPr lang="pt-BR" sz="2200" b="0" dirty="0" smtClean="0">
                <a:solidFill>
                  <a:schemeClr val="tx1"/>
                </a:solidFill>
                <a:latin typeface="Tahoma"/>
                <a:cs typeface="Tahom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88944523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8504" y="548680"/>
            <a:ext cx="9217024" cy="5293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pt-BR" dirty="0" smtClean="0">
                <a:solidFill>
                  <a:schemeClr val="accent3"/>
                </a:solidFill>
                <a:latin typeface="Tahoma"/>
                <a:cs typeface="Tahoma"/>
              </a:rPr>
              <a:t>GRUPOS </a:t>
            </a:r>
            <a:r>
              <a:rPr lang="pt-BR" dirty="0">
                <a:solidFill>
                  <a:schemeClr val="accent3"/>
                </a:solidFill>
                <a:latin typeface="Tahoma"/>
                <a:cs typeface="Tahoma"/>
              </a:rPr>
              <a:t>DE </a:t>
            </a:r>
            <a:r>
              <a:rPr lang="pt-BR" dirty="0" smtClean="0">
                <a:solidFill>
                  <a:schemeClr val="accent3"/>
                </a:solidFill>
                <a:latin typeface="Tahoma"/>
                <a:cs typeface="Tahoma"/>
              </a:rPr>
              <a:t>ESTUDOS – </a:t>
            </a:r>
            <a:r>
              <a:rPr lang="pt-BR" dirty="0" smtClean="0">
                <a:solidFill>
                  <a:srgbClr val="FFFFFF"/>
                </a:solidFill>
                <a:latin typeface="Tahoma"/>
                <a:cs typeface="Tahoma"/>
              </a:rPr>
              <a:t>TEMAS</a:t>
            </a:r>
          </a:p>
          <a:p>
            <a:pPr lvl="0">
              <a:spcAft>
                <a:spcPts val="0"/>
              </a:spcAft>
            </a:pPr>
            <a:endParaRPr lang="pt-BR" dirty="0">
              <a:solidFill>
                <a:srgbClr val="FFFFFF"/>
              </a:solidFill>
              <a:latin typeface="Tahoma"/>
              <a:cs typeface="Tahoma"/>
            </a:endParaRPr>
          </a:p>
          <a:p>
            <a:pPr lvl="0">
              <a:spcAft>
                <a:spcPts val="0"/>
              </a:spcAft>
            </a:pPr>
            <a:r>
              <a:rPr lang="pt-BR" dirty="0">
                <a:solidFill>
                  <a:srgbClr val="FF6700"/>
                </a:solidFill>
                <a:latin typeface="Tahoma"/>
                <a:cs typeface="Tahoma"/>
              </a:rPr>
              <a:t>4</a:t>
            </a:r>
            <a:r>
              <a:rPr lang="pt-BR" dirty="0" smtClean="0">
                <a:solidFill>
                  <a:srgbClr val="FF6700"/>
                </a:solidFill>
                <a:latin typeface="Tahoma"/>
                <a:cs typeface="Tahoma"/>
              </a:rPr>
              <a:t>. NOVO ESQUEMA DE GERAÇÃO DE DÍVIDA SEM CONTRAPARTIDA</a:t>
            </a:r>
          </a:p>
          <a:p>
            <a:pPr lvl="0">
              <a:spcAft>
                <a:spcPts val="0"/>
              </a:spcAft>
            </a:pPr>
            <a:endParaRPr lang="pt-BR" b="0" dirty="0" smtClean="0">
              <a:solidFill>
                <a:schemeClr val="tx1"/>
              </a:solidFill>
              <a:latin typeface="Tahoma"/>
              <a:cs typeface="Tahoma"/>
            </a:endParaRPr>
          </a:p>
          <a:p>
            <a:pPr marL="800100" lvl="1" indent="-342900">
              <a:spcAft>
                <a:spcPts val="1200"/>
              </a:spcAft>
              <a:buFont typeface="Arial"/>
              <a:buChar char="•"/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PLS 204 (Sen. José Serra) visa “legalizar” esquema que já está funcionando em diversos estados e municípios</a:t>
            </a:r>
          </a:p>
          <a:p>
            <a:pPr marL="800100" lvl="1" indent="-342900">
              <a:spcAft>
                <a:spcPts val="1200"/>
              </a:spcAft>
              <a:buFont typeface="Arial"/>
              <a:buChar char="•"/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Empresa não dependente</a:t>
            </a:r>
          </a:p>
          <a:p>
            <a:pPr marL="800100" lvl="1" indent="-342900">
              <a:spcAft>
                <a:spcPts val="1200"/>
              </a:spcAft>
              <a:buFont typeface="Arial"/>
              <a:buChar char="•"/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Sociedade de Propósito Específico</a:t>
            </a:r>
          </a:p>
          <a:p>
            <a:pPr marL="800100" lvl="1" indent="-342900">
              <a:spcAft>
                <a:spcPts val="1200"/>
              </a:spcAft>
              <a:buFont typeface="Arial"/>
              <a:buChar char="•"/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Emissão de Debentures</a:t>
            </a:r>
          </a:p>
          <a:p>
            <a:pPr marL="800100" lvl="1" indent="-342900">
              <a:spcAft>
                <a:spcPts val="1200"/>
              </a:spcAft>
              <a:buFont typeface="Arial"/>
              <a:buChar char="•"/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Garantia de Dívida Ativa</a:t>
            </a:r>
          </a:p>
          <a:p>
            <a:pPr marL="800100" lvl="1" indent="-342900">
              <a:spcAft>
                <a:spcPts val="1200"/>
              </a:spcAft>
              <a:buFont typeface="Arial"/>
              <a:buChar char="•"/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(completar)</a:t>
            </a:r>
          </a:p>
        </p:txBody>
      </p:sp>
    </p:spTree>
    <p:extLst>
      <p:ext uri="{BB962C8B-B14F-4D97-AF65-F5344CB8AC3E}">
        <p14:creationId xmlns:p14="http://schemas.microsoft.com/office/powerpoint/2010/main" val="1586784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8504" y="548680"/>
            <a:ext cx="921702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pt-BR" dirty="0" smtClean="0">
                <a:solidFill>
                  <a:schemeClr val="accent3"/>
                </a:solidFill>
                <a:latin typeface="Tahoma"/>
                <a:cs typeface="Tahoma"/>
              </a:rPr>
              <a:t>GRUPOS </a:t>
            </a:r>
            <a:r>
              <a:rPr lang="pt-BR" dirty="0">
                <a:solidFill>
                  <a:schemeClr val="accent3"/>
                </a:solidFill>
                <a:latin typeface="Tahoma"/>
                <a:cs typeface="Tahoma"/>
              </a:rPr>
              <a:t>DE </a:t>
            </a:r>
            <a:r>
              <a:rPr lang="pt-BR" dirty="0" smtClean="0">
                <a:solidFill>
                  <a:schemeClr val="accent3"/>
                </a:solidFill>
                <a:latin typeface="Tahoma"/>
                <a:cs typeface="Tahoma"/>
              </a:rPr>
              <a:t>ESTUDOS – </a:t>
            </a:r>
            <a:r>
              <a:rPr lang="pt-BR" dirty="0" smtClean="0">
                <a:solidFill>
                  <a:srgbClr val="FFFFFF"/>
                </a:solidFill>
                <a:latin typeface="Tahoma"/>
                <a:cs typeface="Tahoma"/>
              </a:rPr>
              <a:t>TEMAS</a:t>
            </a:r>
          </a:p>
          <a:p>
            <a:pPr lvl="0">
              <a:spcAft>
                <a:spcPts val="0"/>
              </a:spcAft>
            </a:pPr>
            <a:endParaRPr lang="pt-BR" dirty="0">
              <a:solidFill>
                <a:srgbClr val="FFFFFF"/>
              </a:solidFill>
              <a:latin typeface="Tahoma"/>
              <a:cs typeface="Tahoma"/>
            </a:endParaRPr>
          </a:p>
          <a:p>
            <a:pPr lvl="0">
              <a:spcAft>
                <a:spcPts val="0"/>
              </a:spcAft>
            </a:pPr>
            <a:r>
              <a:rPr lang="pt-BR" dirty="0" smtClean="0">
                <a:solidFill>
                  <a:srgbClr val="FF6700"/>
                </a:solidFill>
                <a:latin typeface="Tahoma"/>
                <a:cs typeface="Tahoma"/>
              </a:rPr>
              <a:t>5. DÍVIDA EXTERNA</a:t>
            </a:r>
          </a:p>
          <a:p>
            <a:pPr lvl="0">
              <a:spcAft>
                <a:spcPts val="0"/>
              </a:spcAft>
            </a:pPr>
            <a:endParaRPr lang="pt-BR" b="0" dirty="0" smtClean="0">
              <a:solidFill>
                <a:schemeClr val="tx1"/>
              </a:solidFill>
              <a:latin typeface="Tahoma"/>
              <a:cs typeface="Tahoma"/>
            </a:endParaRPr>
          </a:p>
          <a:p>
            <a:pPr marL="800100" lvl="1" indent="-342900">
              <a:spcAft>
                <a:spcPts val="1200"/>
              </a:spcAft>
              <a:buFont typeface="Arial"/>
              <a:buChar char="•"/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Resgatar descobertas da CPI da Dívida Pública </a:t>
            </a:r>
          </a:p>
          <a:p>
            <a:pPr marL="800100" lvl="1" indent="-342900">
              <a:spcAft>
                <a:spcPts val="1200"/>
              </a:spcAft>
              <a:buFont typeface="Arial"/>
              <a:buChar char="•"/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Ilegalidades, ilegitimidades, suspeita de prescrição</a:t>
            </a:r>
          </a:p>
          <a:p>
            <a:pPr marL="800100" lvl="1" indent="-342900">
              <a:spcAft>
                <a:spcPts val="1200"/>
              </a:spcAft>
              <a:buFont typeface="Arial"/>
              <a:buChar char="•"/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Recentes emissões de dívida externa, apesar das reservas</a:t>
            </a:r>
          </a:p>
          <a:p>
            <a:pPr lvl="1">
              <a:spcAft>
                <a:spcPts val="1200"/>
              </a:spcAft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10/março/2016					21/julho/2016</a:t>
            </a:r>
          </a:p>
          <a:p>
            <a:pPr lvl="1">
              <a:spcAft>
                <a:spcPts val="1200"/>
              </a:spcAft>
            </a:pPr>
            <a:endParaRPr lang="pt-BR" b="0" dirty="0" smtClean="0">
              <a:solidFill>
                <a:schemeClr val="tx1"/>
              </a:solidFill>
              <a:latin typeface="Tahoma"/>
              <a:cs typeface="Tahoma"/>
            </a:endParaRPr>
          </a:p>
          <a:p>
            <a:pPr lvl="1">
              <a:spcAft>
                <a:spcPts val="1200"/>
              </a:spcAft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					</a:t>
            </a:r>
            <a:endParaRPr lang="pt-BR" b="0" dirty="0">
              <a:solidFill>
                <a:schemeClr val="tx1"/>
              </a:solidFill>
              <a:latin typeface="Tahoma"/>
              <a:cs typeface="Tahoma"/>
            </a:endParaRPr>
          </a:p>
          <a:p>
            <a:pPr lvl="1">
              <a:spcAft>
                <a:spcPts val="1200"/>
              </a:spcAft>
            </a:pPr>
            <a:endParaRPr lang="pt-BR" b="0" dirty="0" smtClean="0">
              <a:solidFill>
                <a:schemeClr val="tx1"/>
              </a:solidFill>
              <a:latin typeface="Tahoma"/>
              <a:cs typeface="Tahoma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576" y="4365104"/>
            <a:ext cx="3384376" cy="232679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0260" y="4077072"/>
            <a:ext cx="4311252" cy="278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48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4"/>
          <p:cNvSpPr>
            <a:spLocks noChangeArrowheads="1"/>
          </p:cNvSpPr>
          <p:nvPr/>
        </p:nvSpPr>
        <p:spPr bwMode="auto">
          <a:xfrm>
            <a:off x="4860925" y="-230188"/>
            <a:ext cx="184150" cy="46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6146" name="Text Box 12"/>
          <p:cNvSpPr txBox="1">
            <a:spLocks noChangeArrowheads="1"/>
          </p:cNvSpPr>
          <p:nvPr/>
        </p:nvSpPr>
        <p:spPr bwMode="auto">
          <a:xfrm>
            <a:off x="0" y="6572250"/>
            <a:ext cx="990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400" b="0" dirty="0">
                <a:solidFill>
                  <a:srgbClr val="FFFFFF"/>
                </a:solidFill>
                <a:cs typeface="Arial" charset="0"/>
              </a:rPr>
              <a:t>Fonte: Banco Central - Nota para a Imprensa - Política Fiscal - Quadro 35.</a:t>
            </a:r>
          </a:p>
        </p:txBody>
      </p:sp>
      <p:sp>
        <p:nvSpPr>
          <p:cNvPr id="6147" name="Rectangle 10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>
                <a:alpha val="74997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1207851429"/>
              </p:ext>
            </p:extLst>
          </p:nvPr>
        </p:nvGraphicFramePr>
        <p:xfrm>
          <a:off x="1208584" y="476672"/>
          <a:ext cx="8424936" cy="590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977627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8504" y="548680"/>
            <a:ext cx="9217024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pt-BR" dirty="0" smtClean="0">
                <a:solidFill>
                  <a:schemeClr val="accent3"/>
                </a:solidFill>
                <a:latin typeface="Tahoma"/>
                <a:cs typeface="Tahoma"/>
              </a:rPr>
              <a:t>GRUPOS </a:t>
            </a:r>
            <a:r>
              <a:rPr lang="pt-BR" dirty="0">
                <a:solidFill>
                  <a:schemeClr val="accent3"/>
                </a:solidFill>
                <a:latin typeface="Tahoma"/>
                <a:cs typeface="Tahoma"/>
              </a:rPr>
              <a:t>DE </a:t>
            </a:r>
            <a:r>
              <a:rPr lang="pt-BR" dirty="0" smtClean="0">
                <a:solidFill>
                  <a:schemeClr val="accent3"/>
                </a:solidFill>
                <a:latin typeface="Tahoma"/>
                <a:cs typeface="Tahoma"/>
              </a:rPr>
              <a:t>ESTUDOS – </a:t>
            </a:r>
            <a:r>
              <a:rPr lang="pt-BR" dirty="0" smtClean="0">
                <a:solidFill>
                  <a:srgbClr val="FFFFFF"/>
                </a:solidFill>
                <a:latin typeface="Tahoma"/>
                <a:cs typeface="Tahoma"/>
              </a:rPr>
              <a:t>TEMAS</a:t>
            </a:r>
          </a:p>
          <a:p>
            <a:pPr lvl="0">
              <a:spcAft>
                <a:spcPts val="0"/>
              </a:spcAft>
            </a:pPr>
            <a:endParaRPr lang="pt-BR" dirty="0">
              <a:solidFill>
                <a:srgbClr val="FFFFFF"/>
              </a:solidFill>
              <a:latin typeface="Tahoma"/>
              <a:cs typeface="Tahoma"/>
            </a:endParaRPr>
          </a:p>
          <a:p>
            <a:pPr lvl="0">
              <a:spcAft>
                <a:spcPts val="0"/>
              </a:spcAft>
            </a:pPr>
            <a:r>
              <a:rPr lang="pt-BR" dirty="0">
                <a:solidFill>
                  <a:srgbClr val="FF6700"/>
                </a:solidFill>
                <a:latin typeface="Tahoma"/>
                <a:cs typeface="Tahoma"/>
              </a:rPr>
              <a:t>6</a:t>
            </a:r>
            <a:r>
              <a:rPr lang="pt-BR" dirty="0" smtClean="0">
                <a:solidFill>
                  <a:srgbClr val="FF6700"/>
                </a:solidFill>
                <a:latin typeface="Tahoma"/>
                <a:cs typeface="Tahoma"/>
              </a:rPr>
              <a:t>. DÍVIDA INTERNA</a:t>
            </a:r>
          </a:p>
          <a:p>
            <a:pPr lvl="0">
              <a:spcAft>
                <a:spcPts val="0"/>
              </a:spcAft>
            </a:pPr>
            <a:endParaRPr lang="pt-BR" b="0" dirty="0" smtClean="0">
              <a:solidFill>
                <a:schemeClr val="tx1"/>
              </a:solidFill>
              <a:latin typeface="Tahoma"/>
              <a:cs typeface="Tahoma"/>
            </a:endParaRPr>
          </a:p>
          <a:p>
            <a:pPr marL="800100" lvl="1" indent="-342900">
              <a:spcAft>
                <a:spcPts val="1200"/>
              </a:spcAft>
              <a:buFont typeface="Arial"/>
              <a:buChar char="•"/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Resgatar descobertas da CPI da Dívida Pública </a:t>
            </a:r>
          </a:p>
          <a:p>
            <a:pPr marL="800100" lvl="1" indent="-342900">
              <a:spcAft>
                <a:spcPts val="1200"/>
              </a:spcAft>
              <a:buFont typeface="Arial"/>
              <a:buChar char="•"/>
            </a:pPr>
            <a:r>
              <a:rPr lang="pt-BR" b="0" dirty="0">
                <a:solidFill>
                  <a:schemeClr val="tx1"/>
                </a:solidFill>
                <a:latin typeface="Tahoma"/>
                <a:cs typeface="Tahoma"/>
              </a:rPr>
              <a:t>M</a:t>
            </a: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ecanismos que geram dívida</a:t>
            </a:r>
          </a:p>
          <a:p>
            <a:pPr marL="800100" lvl="1" indent="-342900">
              <a:spcAft>
                <a:spcPts val="1200"/>
              </a:spcAft>
              <a:buFont typeface="Arial"/>
              <a:buChar char="•"/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Ausência de contrapartida</a:t>
            </a:r>
          </a:p>
          <a:p>
            <a:pPr marL="800100" lvl="1" indent="-342900">
              <a:spcAft>
                <a:spcPts val="1200"/>
              </a:spcAft>
              <a:buFont typeface="Arial"/>
              <a:buChar char="•"/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Ausência de Transparência: QUEM SÃO OS CREDORES?</a:t>
            </a:r>
          </a:p>
          <a:p>
            <a:pPr marL="800100" lvl="1" indent="-342900">
              <a:spcAft>
                <a:spcPts val="1200"/>
              </a:spcAft>
              <a:buFont typeface="Arial"/>
              <a:buChar char="•"/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Ilegalidades e ilegitimidades</a:t>
            </a:r>
          </a:p>
          <a:p>
            <a:pPr marL="800100" lvl="1" indent="-342900">
              <a:spcAft>
                <a:spcPts val="1200"/>
              </a:spcAft>
              <a:buFont typeface="Arial"/>
              <a:buChar char="•"/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Crescimento de </a:t>
            </a:r>
            <a:r>
              <a:rPr lang="pt-BR" b="0" dirty="0" err="1" smtClean="0">
                <a:solidFill>
                  <a:schemeClr val="tx1"/>
                </a:solidFill>
                <a:latin typeface="Tahoma"/>
                <a:cs typeface="Tahoma"/>
              </a:rPr>
              <a:t>R</a:t>
            </a: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$ 732 bilhões em 11 meses de 2015</a:t>
            </a:r>
          </a:p>
          <a:p>
            <a:pPr lvl="1">
              <a:spcAft>
                <a:spcPts val="1200"/>
              </a:spcAft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					</a:t>
            </a:r>
            <a:endParaRPr lang="pt-BR" b="0" dirty="0">
              <a:solidFill>
                <a:schemeClr val="tx1"/>
              </a:solidFill>
              <a:latin typeface="Tahoma"/>
              <a:cs typeface="Tahoma"/>
            </a:endParaRPr>
          </a:p>
          <a:p>
            <a:pPr lvl="1">
              <a:spcAft>
                <a:spcPts val="1200"/>
              </a:spcAft>
            </a:pPr>
            <a:endParaRPr lang="pt-BR" b="0" dirty="0" smtClean="0">
              <a:solidFill>
                <a:schemeClr val="tx1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2895471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8504" y="548680"/>
            <a:ext cx="9217024" cy="7386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pt-BR" dirty="0" smtClean="0">
                <a:solidFill>
                  <a:schemeClr val="accent3"/>
                </a:solidFill>
                <a:latin typeface="Tahoma"/>
                <a:cs typeface="Tahoma"/>
              </a:rPr>
              <a:t>GRUPOS </a:t>
            </a:r>
            <a:r>
              <a:rPr lang="pt-BR" dirty="0">
                <a:solidFill>
                  <a:schemeClr val="accent3"/>
                </a:solidFill>
                <a:latin typeface="Tahoma"/>
                <a:cs typeface="Tahoma"/>
              </a:rPr>
              <a:t>DE </a:t>
            </a:r>
            <a:r>
              <a:rPr lang="pt-BR" dirty="0" smtClean="0">
                <a:solidFill>
                  <a:schemeClr val="accent3"/>
                </a:solidFill>
                <a:latin typeface="Tahoma"/>
                <a:cs typeface="Tahoma"/>
              </a:rPr>
              <a:t>ESTUDOS – </a:t>
            </a:r>
            <a:r>
              <a:rPr lang="pt-BR" dirty="0" smtClean="0">
                <a:solidFill>
                  <a:srgbClr val="FFFFFF"/>
                </a:solidFill>
                <a:latin typeface="Tahoma"/>
                <a:cs typeface="Tahoma"/>
              </a:rPr>
              <a:t>TEMAS</a:t>
            </a:r>
          </a:p>
          <a:p>
            <a:pPr lvl="0">
              <a:spcAft>
                <a:spcPts val="0"/>
              </a:spcAft>
            </a:pPr>
            <a:endParaRPr lang="pt-BR" dirty="0">
              <a:solidFill>
                <a:srgbClr val="FFFFFF"/>
              </a:solidFill>
              <a:latin typeface="Tahoma"/>
              <a:cs typeface="Tahoma"/>
            </a:endParaRPr>
          </a:p>
          <a:p>
            <a:pPr lvl="0">
              <a:spcAft>
                <a:spcPts val="0"/>
              </a:spcAft>
            </a:pPr>
            <a:r>
              <a:rPr lang="pt-BR" dirty="0" smtClean="0">
                <a:solidFill>
                  <a:srgbClr val="FF6700"/>
                </a:solidFill>
                <a:latin typeface="Tahoma"/>
                <a:cs typeface="Tahoma"/>
              </a:rPr>
              <a:t>7. DÍVIDA DOS ESTADOS – INTERNA e EXTERNA</a:t>
            </a:r>
          </a:p>
          <a:p>
            <a:pPr lvl="0">
              <a:spcAft>
                <a:spcPts val="0"/>
              </a:spcAft>
            </a:pPr>
            <a:endParaRPr lang="pt-BR" b="0" dirty="0" smtClean="0">
              <a:solidFill>
                <a:schemeClr val="tx1"/>
              </a:solidFill>
              <a:latin typeface="Tahoma"/>
              <a:cs typeface="Tahoma"/>
            </a:endParaRPr>
          </a:p>
          <a:p>
            <a:pPr marL="800100" lvl="1" indent="-342900">
              <a:spcAft>
                <a:spcPts val="1200"/>
              </a:spcAft>
              <a:buFont typeface="Arial"/>
              <a:buChar char="•"/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Resgatar descobertas da CPI da Dívida Pública e estudos publicados no livro “Auditoria Cidadã da Dívida dos Estados” </a:t>
            </a:r>
          </a:p>
          <a:p>
            <a:pPr marL="800100" lvl="1" indent="-342900">
              <a:spcAft>
                <a:spcPts val="1200"/>
              </a:spcAft>
              <a:buFont typeface="Arial"/>
              <a:buChar char="•"/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Origem </a:t>
            </a:r>
          </a:p>
          <a:p>
            <a:pPr marL="800100" lvl="1" indent="-342900">
              <a:spcAft>
                <a:spcPts val="1200"/>
              </a:spcAft>
              <a:buFont typeface="Arial"/>
              <a:buChar char="•"/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Fatores de crescimento</a:t>
            </a:r>
          </a:p>
          <a:p>
            <a:pPr marL="800100" lvl="1" indent="-342900">
              <a:spcAft>
                <a:spcPts val="1200"/>
              </a:spcAft>
              <a:buFont typeface="Arial"/>
              <a:buChar char="•"/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PROES (Transferência do passivo dos bancos estaduais privatizados ou não para a conta da dívida dos estados)</a:t>
            </a:r>
          </a:p>
          <a:p>
            <a:pPr marL="800100" lvl="1" indent="-342900">
              <a:spcAft>
                <a:spcPts val="1200"/>
              </a:spcAft>
              <a:buFont typeface="Arial"/>
              <a:buChar char="•"/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Refinanciamento pela União</a:t>
            </a:r>
          </a:p>
          <a:p>
            <a:pPr marL="800100" lvl="1" indent="-342900">
              <a:spcAft>
                <a:spcPts val="1200"/>
              </a:spcAft>
              <a:buFont typeface="Arial"/>
              <a:buChar char="•"/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Novos esquemas (empresas não dependentes)</a:t>
            </a:r>
          </a:p>
          <a:p>
            <a:pPr marL="800100" lvl="1" indent="-342900">
              <a:spcAft>
                <a:spcPts val="1200"/>
              </a:spcAft>
              <a:buFont typeface="Arial"/>
              <a:buChar char="•"/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Ilegalidades, ilegitimidades e fraudes</a:t>
            </a:r>
          </a:p>
          <a:p>
            <a:pPr marL="800100" lvl="1" indent="-342900">
              <a:spcAft>
                <a:spcPts val="1200"/>
              </a:spcAft>
              <a:buFont typeface="Arial"/>
              <a:buChar char="•"/>
            </a:pPr>
            <a:endParaRPr lang="pt-BR" b="0" dirty="0" smtClean="0">
              <a:solidFill>
                <a:schemeClr val="tx1"/>
              </a:solidFill>
              <a:latin typeface="Tahoma"/>
              <a:cs typeface="Tahoma"/>
            </a:endParaRPr>
          </a:p>
          <a:p>
            <a:pPr lvl="1">
              <a:spcAft>
                <a:spcPts val="1200"/>
              </a:spcAft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					</a:t>
            </a:r>
            <a:endParaRPr lang="pt-BR" b="0" dirty="0">
              <a:solidFill>
                <a:schemeClr val="tx1"/>
              </a:solidFill>
              <a:latin typeface="Tahoma"/>
              <a:cs typeface="Tahoma"/>
            </a:endParaRPr>
          </a:p>
          <a:p>
            <a:pPr lvl="1">
              <a:spcAft>
                <a:spcPts val="1200"/>
              </a:spcAft>
            </a:pPr>
            <a:endParaRPr lang="pt-BR" b="0" dirty="0" smtClean="0">
              <a:solidFill>
                <a:schemeClr val="tx1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1345207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8504" y="548680"/>
            <a:ext cx="9217024" cy="6001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pt-BR" dirty="0">
                <a:solidFill>
                  <a:schemeClr val="accent3"/>
                </a:solidFill>
                <a:latin typeface="Tahoma"/>
                <a:cs typeface="Tahoma"/>
              </a:rPr>
              <a:t>GRUPOS DE ESTUDOS – </a:t>
            </a:r>
            <a:r>
              <a:rPr lang="pt-BR" dirty="0">
                <a:solidFill>
                  <a:srgbClr val="FFFFFF"/>
                </a:solidFill>
                <a:latin typeface="Tahoma"/>
                <a:cs typeface="Tahoma"/>
              </a:rPr>
              <a:t>TEMAS</a:t>
            </a:r>
          </a:p>
          <a:p>
            <a:pPr lvl="0"/>
            <a:endParaRPr lang="pt-BR" dirty="0" smtClean="0">
              <a:solidFill>
                <a:srgbClr val="FFFFFF"/>
              </a:solidFill>
            </a:endParaRPr>
          </a:p>
          <a:p>
            <a:pPr lvl="0"/>
            <a:r>
              <a:rPr lang="pt-BR" dirty="0" smtClean="0">
                <a:solidFill>
                  <a:schemeClr val="accent3"/>
                </a:solidFill>
                <a:latin typeface="Tahoma"/>
                <a:cs typeface="Tahoma"/>
              </a:rPr>
              <a:t>8. DÍVIDA </a:t>
            </a:r>
            <a:r>
              <a:rPr lang="pt-BR" dirty="0">
                <a:solidFill>
                  <a:schemeClr val="accent3"/>
                </a:solidFill>
                <a:latin typeface="Tahoma"/>
                <a:cs typeface="Tahoma"/>
              </a:rPr>
              <a:t>ECOLÓGICA</a:t>
            </a:r>
          </a:p>
          <a:p>
            <a:pPr lvl="0"/>
            <a:endParaRPr lang="pt-BR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pPr marL="342900" indent="-342900">
              <a:lnSpc>
                <a:spcPct val="120000"/>
              </a:lnSpc>
              <a:buFont typeface="Arial"/>
              <a:buChar char="•"/>
            </a:pPr>
            <a:r>
              <a:rPr lang="pt-BR" sz="2000" b="0" dirty="0" smtClean="0">
                <a:solidFill>
                  <a:srgbClr val="FFFFFF"/>
                </a:solidFill>
                <a:latin typeface="Tahoma"/>
                <a:cs typeface="Tahoma"/>
              </a:rPr>
              <a:t>Identificar </a:t>
            </a:r>
            <a:r>
              <a:rPr lang="pt-BR" sz="2000" b="0" dirty="0">
                <a:solidFill>
                  <a:srgbClr val="FFFFFF"/>
                </a:solidFill>
                <a:latin typeface="Tahoma"/>
                <a:cs typeface="Tahoma"/>
              </a:rPr>
              <a:t>na bibliografia existente, brasileira e internacional proposições que sirvam de modelo para a quantificação de cobrança através de Dívida Ecológica de empreendimentos que causam danos ambientais;</a:t>
            </a:r>
          </a:p>
          <a:p>
            <a:pPr marL="342900" indent="-342900">
              <a:lnSpc>
                <a:spcPct val="120000"/>
              </a:lnSpc>
              <a:buFont typeface="Arial"/>
              <a:buChar char="•"/>
            </a:pPr>
            <a:r>
              <a:rPr lang="pt-BR" sz="2000" b="0" dirty="0" smtClean="0">
                <a:solidFill>
                  <a:srgbClr val="FFFFFF"/>
                </a:solidFill>
                <a:latin typeface="Tahoma"/>
                <a:cs typeface="Tahoma"/>
              </a:rPr>
              <a:t>Identificar </a:t>
            </a:r>
            <a:r>
              <a:rPr lang="pt-BR" sz="2000" b="0" dirty="0">
                <a:solidFill>
                  <a:srgbClr val="FFFFFF"/>
                </a:solidFill>
                <a:latin typeface="Tahoma"/>
                <a:cs typeface="Tahoma"/>
              </a:rPr>
              <a:t>na legislação brasileira mecanismos que possam sugerir o desenvolvimento do tema Dívida Ecológica;</a:t>
            </a:r>
          </a:p>
          <a:p>
            <a:pPr marL="342900" indent="-342900">
              <a:lnSpc>
                <a:spcPct val="120000"/>
              </a:lnSpc>
              <a:buFont typeface="Arial"/>
              <a:buChar char="•"/>
            </a:pPr>
            <a:r>
              <a:rPr lang="pt-BR" sz="2000" b="0" dirty="0" smtClean="0">
                <a:solidFill>
                  <a:srgbClr val="FFFFFF"/>
                </a:solidFill>
                <a:latin typeface="Tahoma"/>
                <a:cs typeface="Tahoma"/>
              </a:rPr>
              <a:t>Desenvolver </a:t>
            </a:r>
            <a:r>
              <a:rPr lang="pt-BR" sz="2000" b="0" dirty="0">
                <a:solidFill>
                  <a:srgbClr val="FFFFFF"/>
                </a:solidFill>
                <a:latin typeface="Tahoma"/>
                <a:cs typeface="Tahoma"/>
              </a:rPr>
              <a:t>um conceito próprio de Dívida Ecológica no Brasil para que o mesmo sirva para identificar e julgar empreendimentos e seus responsáveis que causam danos ambientais;</a:t>
            </a:r>
          </a:p>
          <a:p>
            <a:pPr marL="342900" indent="-342900">
              <a:lnSpc>
                <a:spcPct val="120000"/>
              </a:lnSpc>
              <a:buFont typeface="Arial"/>
              <a:buChar char="•"/>
            </a:pPr>
            <a:r>
              <a:rPr lang="pt-BR" sz="2000" b="0" dirty="0" smtClean="0">
                <a:solidFill>
                  <a:srgbClr val="FFFFFF"/>
                </a:solidFill>
                <a:latin typeface="Tahoma"/>
                <a:cs typeface="Tahoma"/>
              </a:rPr>
              <a:t>Desenvolvimento </a:t>
            </a:r>
            <a:r>
              <a:rPr lang="pt-BR" sz="2000" b="0" dirty="0">
                <a:solidFill>
                  <a:srgbClr val="FFFFFF"/>
                </a:solidFill>
                <a:latin typeface="Tahoma"/>
                <a:cs typeface="Tahoma"/>
              </a:rPr>
              <a:t>teórico do conceito de dívida ecológica para o Brasil;</a:t>
            </a:r>
          </a:p>
          <a:p>
            <a:pPr marL="342900" indent="-342900">
              <a:lnSpc>
                <a:spcPct val="120000"/>
              </a:lnSpc>
              <a:buFont typeface="Arial"/>
              <a:buChar char="•"/>
            </a:pPr>
            <a:r>
              <a:rPr lang="pt-BR" sz="2000" b="0" dirty="0" smtClean="0">
                <a:solidFill>
                  <a:srgbClr val="FFFFFF"/>
                </a:solidFill>
                <a:latin typeface="Tahoma"/>
                <a:cs typeface="Tahoma"/>
              </a:rPr>
              <a:t>Aplicação </a:t>
            </a:r>
            <a:r>
              <a:rPr lang="pt-BR" sz="2000" b="0" dirty="0">
                <a:solidFill>
                  <a:srgbClr val="FFFFFF"/>
                </a:solidFill>
                <a:latin typeface="Tahoma"/>
                <a:cs typeface="Tahoma"/>
              </a:rPr>
              <a:t>a caso concreto: dívida ecológica referente ao recente fato ocorrido do Crime da Samarco BHP </a:t>
            </a:r>
            <a:r>
              <a:rPr lang="pt-BR" sz="2000" b="0" dirty="0" err="1">
                <a:solidFill>
                  <a:srgbClr val="FFFFFF"/>
                </a:solidFill>
                <a:latin typeface="Tahoma"/>
                <a:cs typeface="Tahoma"/>
              </a:rPr>
              <a:t>Billinton</a:t>
            </a:r>
            <a:r>
              <a:rPr lang="pt-BR" sz="2000" b="0" dirty="0">
                <a:solidFill>
                  <a:srgbClr val="FFFFFF"/>
                </a:solidFill>
                <a:latin typeface="Tahoma"/>
                <a:cs typeface="Tahoma"/>
              </a:rPr>
              <a:t> – Vale;</a:t>
            </a:r>
          </a:p>
          <a:p>
            <a:pPr lvl="0" algn="ctr">
              <a:spcAft>
                <a:spcPts val="0"/>
              </a:spcAft>
            </a:pPr>
            <a:endParaRPr lang="pt-BR" dirty="0">
              <a:solidFill>
                <a:srgbClr val="FEA022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8362677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8504" y="548680"/>
            <a:ext cx="9217024" cy="6417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pt-BR" dirty="0">
                <a:solidFill>
                  <a:schemeClr val="accent3"/>
                </a:solidFill>
                <a:latin typeface="Tahoma"/>
                <a:cs typeface="Tahoma"/>
              </a:rPr>
              <a:t>GRUPOS DE ESTUDOS – </a:t>
            </a:r>
            <a:r>
              <a:rPr lang="pt-BR" dirty="0">
                <a:solidFill>
                  <a:srgbClr val="FFFFFF"/>
                </a:solidFill>
                <a:latin typeface="Tahoma"/>
                <a:cs typeface="Tahoma"/>
              </a:rPr>
              <a:t>TEMAS</a:t>
            </a:r>
          </a:p>
          <a:p>
            <a:pPr lvl="0"/>
            <a:endParaRPr lang="pt-BR" dirty="0" smtClean="0">
              <a:solidFill>
                <a:srgbClr val="FFFFFF"/>
              </a:solidFill>
            </a:endParaRPr>
          </a:p>
          <a:p>
            <a:pPr lvl="0"/>
            <a:r>
              <a:rPr lang="pt-BR" dirty="0">
                <a:solidFill>
                  <a:schemeClr val="accent3"/>
                </a:solidFill>
                <a:latin typeface="Tahoma"/>
                <a:cs typeface="Tahoma"/>
              </a:rPr>
              <a:t>9</a:t>
            </a:r>
            <a:r>
              <a:rPr lang="pt-BR" dirty="0" smtClean="0">
                <a:solidFill>
                  <a:schemeClr val="accent3"/>
                </a:solidFill>
                <a:latin typeface="Tahoma"/>
                <a:cs typeface="Tahoma"/>
              </a:rPr>
              <a:t>. IMPACTOS SOCIAIS E </a:t>
            </a:r>
          </a:p>
          <a:p>
            <a:pPr lvl="0"/>
            <a:r>
              <a:rPr lang="pt-BR" dirty="0" smtClean="0">
                <a:solidFill>
                  <a:schemeClr val="accent3"/>
                </a:solidFill>
                <a:latin typeface="Tahoma"/>
                <a:cs typeface="Tahoma"/>
              </a:rPr>
              <a:t>ECONÔMICOS</a:t>
            </a:r>
            <a:endParaRPr lang="pt-BR" dirty="0">
              <a:solidFill>
                <a:schemeClr val="accent3"/>
              </a:solidFill>
              <a:latin typeface="Tahoma"/>
              <a:cs typeface="Tahoma"/>
            </a:endParaRPr>
          </a:p>
          <a:p>
            <a:pPr lvl="0"/>
            <a:endParaRPr lang="pt-BR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pPr lvl="0"/>
            <a:endParaRPr lang="pt-BR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pPr marL="342900" indent="-342900">
              <a:spcBef>
                <a:spcPts val="1800"/>
              </a:spcBef>
              <a:buClr>
                <a:srgbClr val="FF9900"/>
              </a:buClr>
              <a:buFont typeface="Arial"/>
              <a:buChar char="•"/>
            </a:pPr>
            <a:r>
              <a:rPr lang="pt-BR" dirty="0">
                <a:solidFill>
                  <a:srgbClr val="FFFFFF"/>
                </a:solidFill>
                <a:latin typeface="Tahoma" charset="0"/>
              </a:rPr>
              <a:t>9ª ECONOMIA MUNDIAL</a:t>
            </a:r>
          </a:p>
          <a:p>
            <a:pPr marL="342900" indent="-342900">
              <a:spcBef>
                <a:spcPts val="1800"/>
              </a:spcBef>
              <a:buClr>
                <a:srgbClr val="FF9900"/>
              </a:buClr>
              <a:buFont typeface="Arial"/>
              <a:buChar char="•"/>
            </a:pPr>
            <a:r>
              <a:rPr lang="pt-BR" dirty="0">
                <a:solidFill>
                  <a:srgbClr val="FFFFFF"/>
                </a:solidFill>
                <a:latin typeface="Tahoma" charset="0"/>
              </a:rPr>
              <a:t>Pior distribuição de renda do mundo </a:t>
            </a:r>
            <a:r>
              <a:rPr lang="pt-BR" sz="800" dirty="0">
                <a:solidFill>
                  <a:srgbClr val="FFFFFF"/>
                </a:solidFill>
                <a:latin typeface="Tahoma" charset="0"/>
                <a:hlinkClick r:id="rId2"/>
              </a:rPr>
              <a:t>http://iepecdg.com.br/uploads/artigos/SSRN-id2479685.pdf</a:t>
            </a:r>
            <a:r>
              <a:rPr lang="pt-BR" sz="800" dirty="0">
                <a:solidFill>
                  <a:srgbClr val="FFFFFF"/>
                </a:solidFill>
                <a:latin typeface="Tahoma" charset="0"/>
              </a:rPr>
              <a:t> 							COMPARADO COM  </a:t>
            </a:r>
            <a:r>
              <a:rPr lang="pt-BR" sz="800" dirty="0">
                <a:solidFill>
                  <a:srgbClr val="FFFFFF"/>
                </a:solidFill>
                <a:latin typeface="Tahoma" charset="0"/>
                <a:hlinkClick r:id="rId3"/>
              </a:rPr>
              <a:t>GINI index | Data | Table</a:t>
            </a:r>
            <a:endParaRPr lang="pt-BR" sz="800" dirty="0">
              <a:solidFill>
                <a:srgbClr val="FFFFFF"/>
              </a:solidFill>
              <a:latin typeface="Tahoma" charset="0"/>
            </a:endParaRPr>
          </a:p>
          <a:p>
            <a:pPr>
              <a:spcBef>
                <a:spcPts val="1800"/>
              </a:spcBef>
              <a:buClr>
                <a:srgbClr val="FF9900"/>
              </a:buClr>
              <a:buFont typeface="Arial" charset="0"/>
              <a:buChar char="•"/>
            </a:pPr>
            <a:r>
              <a:rPr lang="pt-BR" dirty="0">
                <a:solidFill>
                  <a:srgbClr val="FFFFFF"/>
                </a:solidFill>
                <a:latin typeface="Tahoma" charset="0"/>
              </a:rPr>
              <a:t> 75º no ranking de respeito aos Direitos 	Humanos – IDH</a:t>
            </a:r>
          </a:p>
          <a:p>
            <a:pPr>
              <a:spcBef>
                <a:spcPts val="1800"/>
              </a:spcBef>
              <a:buClr>
                <a:srgbClr val="FF9900"/>
              </a:buClr>
              <a:buFont typeface="Arial" charset="0"/>
              <a:buChar char="•"/>
            </a:pPr>
            <a:r>
              <a:rPr lang="pt-BR" dirty="0">
                <a:solidFill>
                  <a:srgbClr val="FFFFFF"/>
                </a:solidFill>
                <a:latin typeface="Tahoma" charset="0"/>
              </a:rPr>
              <a:t> Penúltimo no ranking da Educação entre 40 países </a:t>
            </a:r>
            <a:r>
              <a:rPr lang="pt-BR" sz="800" dirty="0">
                <a:solidFill>
                  <a:srgbClr val="FFFFFF"/>
                </a:solidFill>
                <a:latin typeface="Tahoma" charset="0"/>
              </a:rPr>
              <a:t>(Índice Global de Habilidades Cognitivas e Realizações Educacionais )</a:t>
            </a:r>
            <a:endParaRPr lang="pt-BR" dirty="0">
              <a:solidFill>
                <a:srgbClr val="FFFFFF"/>
              </a:solidFill>
              <a:latin typeface="Tahoma" charset="0"/>
            </a:endParaRPr>
          </a:p>
          <a:p>
            <a:pPr>
              <a:spcBef>
                <a:spcPts val="1800"/>
              </a:spcBef>
              <a:buClr>
                <a:srgbClr val="FF9900"/>
              </a:buClr>
              <a:buFont typeface="Arial" charset="0"/>
              <a:buChar char="•"/>
            </a:pPr>
            <a:r>
              <a:rPr lang="pt-BR" dirty="0">
                <a:solidFill>
                  <a:srgbClr val="FFFFFF"/>
                </a:solidFill>
                <a:latin typeface="Tahoma" charset="0"/>
              </a:rPr>
              <a:t> Penúltimo no ranking do crescimento econômico em 2016</a:t>
            </a:r>
          </a:p>
          <a:p>
            <a:pPr lvl="0" algn="ctr">
              <a:spcAft>
                <a:spcPts val="0"/>
              </a:spcAft>
            </a:pPr>
            <a:endParaRPr lang="pt-BR" dirty="0">
              <a:solidFill>
                <a:srgbClr val="FEA022"/>
              </a:solidFill>
              <a:latin typeface="Tahoma"/>
              <a:cs typeface="Tahoma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048" y="908720"/>
            <a:ext cx="4046105" cy="2352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191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60512" y="1052736"/>
            <a:ext cx="91450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endParaRPr lang="pt-BR" dirty="0" smtClean="0">
              <a:solidFill>
                <a:srgbClr val="FEA022"/>
              </a:solidFill>
              <a:latin typeface="Tahoma"/>
              <a:cs typeface="Tahoma"/>
            </a:endParaRPr>
          </a:p>
          <a:p>
            <a:pPr algn="ctr">
              <a:lnSpc>
                <a:spcPct val="120000"/>
              </a:lnSpc>
            </a:pPr>
            <a:endParaRPr lang="pt-BR" dirty="0">
              <a:solidFill>
                <a:srgbClr val="FEA022"/>
              </a:solidFill>
              <a:latin typeface="Tahoma"/>
              <a:cs typeface="Tahoma"/>
            </a:endParaRPr>
          </a:p>
          <a:p>
            <a:pPr algn="ctr">
              <a:lnSpc>
                <a:spcPct val="120000"/>
              </a:lnSpc>
            </a:pPr>
            <a:endParaRPr lang="pt-BR" dirty="0" smtClean="0">
              <a:solidFill>
                <a:srgbClr val="FEA022"/>
              </a:solidFill>
              <a:latin typeface="Tahoma"/>
              <a:cs typeface="Tahoma"/>
            </a:endParaRPr>
          </a:p>
          <a:p>
            <a:pPr lvl="0" algn="ctr">
              <a:lnSpc>
                <a:spcPct val="110000"/>
              </a:lnSpc>
            </a:pPr>
            <a:endParaRPr lang="pt-BR" dirty="0">
              <a:solidFill>
                <a:schemeClr val="accent3"/>
              </a:solidFill>
              <a:latin typeface="Tahoma"/>
              <a:cs typeface="Tahoma"/>
            </a:endParaRPr>
          </a:p>
          <a:p>
            <a:pPr lvl="0" algn="ctr">
              <a:lnSpc>
                <a:spcPct val="110000"/>
              </a:lnSpc>
            </a:pPr>
            <a:r>
              <a:rPr lang="pt-BR" dirty="0">
                <a:solidFill>
                  <a:schemeClr val="accent3"/>
                </a:solidFill>
                <a:latin typeface="Tahoma"/>
                <a:cs typeface="Tahoma"/>
              </a:rPr>
              <a:t>3 - Deliberação sobre o funcionamento dos grupos de estudos nos estados, articulados com os Núcleos da Auditoria Cidadã da Dívida e entidades apoiadoras</a:t>
            </a:r>
          </a:p>
          <a:p>
            <a:pPr lvl="0">
              <a:spcAft>
                <a:spcPts val="0"/>
              </a:spcAft>
            </a:pPr>
            <a:endParaRPr lang="pt-BR" sz="1800" b="0" dirty="0">
              <a:solidFill>
                <a:srgbClr val="FFFFFF"/>
              </a:solidFill>
              <a:latin typeface="Tahoma"/>
              <a:cs typeface="Tahoma"/>
            </a:endParaRPr>
          </a:p>
          <a:p>
            <a:pPr lvl="0">
              <a:spcAft>
                <a:spcPts val="0"/>
              </a:spcAft>
            </a:pPr>
            <a:endParaRPr lang="pt-BR" dirty="0">
              <a:solidFill>
                <a:srgbClr val="FEA022"/>
              </a:solidFill>
              <a:latin typeface="Tahoma"/>
              <a:cs typeface="Tahoma"/>
            </a:endParaRPr>
          </a:p>
          <a:p>
            <a:pPr lvl="0">
              <a:spcAft>
                <a:spcPts val="0"/>
              </a:spcAft>
            </a:pPr>
            <a:endParaRPr lang="pt-BR" dirty="0">
              <a:solidFill>
                <a:srgbClr val="FEA022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4259151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Rectangle 2"/>
          <p:cNvSpPr>
            <a:spLocks noChangeArrowheads="1"/>
          </p:cNvSpPr>
          <p:nvPr/>
        </p:nvSpPr>
        <p:spPr bwMode="auto">
          <a:xfrm>
            <a:off x="0" y="1219200"/>
            <a:ext cx="10425608" cy="5309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0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3000" dirty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30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sz="2800" dirty="0" smtClean="0">
                <a:solidFill>
                  <a:srgbClr val="92D050"/>
                </a:solidFill>
                <a:latin typeface="Verdana" charset="0"/>
              </a:rPr>
              <a:t>Agradecemos a presença e participação</a:t>
            </a:r>
          </a:p>
          <a:p>
            <a:pPr algn="ctr" eaLnBrk="0" hangingPunct="0">
              <a:spcBef>
                <a:spcPct val="50000"/>
              </a:spcBef>
            </a:pPr>
            <a:r>
              <a:rPr lang="pt-BR" sz="2800" dirty="0">
                <a:solidFill>
                  <a:srgbClr val="92D050"/>
                </a:solidFill>
                <a:latin typeface="Verdana" charset="0"/>
              </a:rPr>
              <a:t>d</a:t>
            </a:r>
            <a:r>
              <a:rPr lang="pt-BR" sz="2800" dirty="0" smtClean="0">
                <a:solidFill>
                  <a:srgbClr val="92D050"/>
                </a:solidFill>
                <a:latin typeface="Verdana" charset="0"/>
              </a:rPr>
              <a:t>e todas as pessoas</a:t>
            </a:r>
          </a:p>
          <a:p>
            <a:pPr algn="ctr" eaLnBrk="0" hangingPunct="0">
              <a:spcBef>
                <a:spcPct val="50000"/>
              </a:spcBef>
            </a:pPr>
            <a:endParaRPr lang="pt-BR" sz="1800" i="1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1800" i="1" dirty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1800" dirty="0">
              <a:solidFill>
                <a:srgbClr val="FFFFFF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sz="1800" b="0" dirty="0" smtClean="0">
                <a:solidFill>
                  <a:srgbClr val="FFFFFF"/>
                </a:solidFill>
                <a:latin typeface="Verdana" charset="0"/>
                <a:hlinkClick r:id="rId3"/>
              </a:rPr>
              <a:t>www.auditoriacidada.org.br</a:t>
            </a:r>
            <a:endParaRPr lang="pt-BR" sz="1800" b="0" dirty="0" smtClean="0">
              <a:solidFill>
                <a:srgbClr val="FFFFFF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sz="1800" b="0" dirty="0" smtClean="0">
                <a:solidFill>
                  <a:srgbClr val="FFFFFF"/>
                </a:solidFill>
                <a:latin typeface="Verdana" charset="0"/>
                <a:hlinkClick r:id="rId4"/>
              </a:rPr>
              <a:t>www.facebook.com</a:t>
            </a:r>
            <a:r>
              <a:rPr lang="pt-BR" sz="1800" b="0" dirty="0">
                <a:solidFill>
                  <a:srgbClr val="FFFFFF"/>
                </a:solidFill>
                <a:latin typeface="Verdana" charset="0"/>
                <a:hlinkClick r:id="rId4"/>
              </a:rPr>
              <a:t>/</a:t>
            </a:r>
            <a:r>
              <a:rPr lang="pt-BR" sz="1800" b="0" dirty="0" smtClean="0">
                <a:solidFill>
                  <a:srgbClr val="FFFFFF"/>
                </a:solidFill>
                <a:latin typeface="Verdana" charset="0"/>
                <a:hlinkClick r:id="rId4"/>
              </a:rPr>
              <a:t>auditoriacidada.pagina</a:t>
            </a:r>
            <a:endParaRPr lang="pt-BR" sz="1800" b="0" dirty="0" smtClean="0">
              <a:solidFill>
                <a:srgbClr val="FFFFFF"/>
              </a:solidFill>
              <a:latin typeface="Verdana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4528" y="0"/>
            <a:ext cx="9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b="0" i="1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pt-BR" b="0" i="1" dirty="0">
              <a:solidFill>
                <a:srgbClr val="FFFFFF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5652348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238125" y="142875"/>
            <a:ext cx="9667875" cy="6804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79388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ts val="1800"/>
              </a:spcBef>
            </a:pPr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DÍVIDA FEDERAL: Histórico de escândalos</a:t>
            </a:r>
            <a:endParaRPr lang="pt-BR" b="0" dirty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r>
              <a:rPr lang="pt-BR" b="0" dirty="0" smtClean="0">
                <a:solidFill>
                  <a:schemeClr val="tx1"/>
                </a:solidFill>
              </a:rPr>
              <a:t>Comprovados por CPI </a:t>
            </a:r>
            <a:r>
              <a:rPr lang="pt-BR" b="0" dirty="0">
                <a:solidFill>
                  <a:schemeClr val="tx1"/>
                </a:solidFill>
              </a:rPr>
              <a:t>da Dívida Pública realizada na Câmara dos Deputados em 2009/2010, </a:t>
            </a:r>
            <a:r>
              <a:rPr lang="pt-BR" b="0" dirty="0" smtClean="0">
                <a:solidFill>
                  <a:schemeClr val="tx1"/>
                </a:solidFill>
              </a:rPr>
              <a:t>tais como:</a:t>
            </a:r>
          </a:p>
          <a:p>
            <a:pPr marL="342900" lvl="0" indent="-342900">
              <a:buFont typeface="Arial"/>
              <a:buChar char="•"/>
            </a:pPr>
            <a:r>
              <a:rPr lang="pt-BR" b="0" dirty="0" smtClean="0">
                <a:solidFill>
                  <a:schemeClr val="tx1"/>
                </a:solidFill>
              </a:rPr>
              <a:t>transformações </a:t>
            </a:r>
            <a:r>
              <a:rPr lang="pt-BR" b="0" dirty="0">
                <a:solidFill>
                  <a:schemeClr val="tx1"/>
                </a:solidFill>
              </a:rPr>
              <a:t>de dívidas do setor privado em dívidas públicas;</a:t>
            </a:r>
          </a:p>
          <a:p>
            <a:pPr marL="342900" lvl="0" indent="-342900">
              <a:buFont typeface="Arial"/>
              <a:buChar char="•"/>
            </a:pPr>
            <a:r>
              <a:rPr lang="pt-BR" b="0" dirty="0">
                <a:solidFill>
                  <a:schemeClr val="tx1"/>
                </a:solidFill>
              </a:rPr>
              <a:t>pagamento de excessivos e ilegítimos juros, encargos e taxas que multiplicam o valor da dívida por ela mesma; </a:t>
            </a:r>
          </a:p>
          <a:p>
            <a:pPr marL="342900" lvl="0" indent="-342900">
              <a:buFont typeface="Arial"/>
              <a:buChar char="•"/>
            </a:pPr>
            <a:r>
              <a:rPr lang="pt-BR" b="0" dirty="0">
                <a:solidFill>
                  <a:schemeClr val="tx1"/>
                </a:solidFill>
              </a:rPr>
              <a:t>contínuo pagamento de juros sobre juros de forma insustentável;</a:t>
            </a:r>
          </a:p>
          <a:p>
            <a:pPr marL="342900" lvl="0" indent="-342900">
              <a:buFont typeface="Arial"/>
              <a:buChar char="•"/>
            </a:pPr>
            <a:r>
              <a:rPr lang="pt-BR" b="0" dirty="0">
                <a:solidFill>
                  <a:schemeClr val="tx1"/>
                </a:solidFill>
              </a:rPr>
              <a:t>pagamento de ágios que chegaram a 70% do valor nominal, em resgates antecipados, ou seja, dívida que sequer se encontravam vencidas;  </a:t>
            </a:r>
          </a:p>
          <a:p>
            <a:pPr marL="342900" lvl="0" indent="-342900">
              <a:buFont typeface="Arial"/>
              <a:buChar char="•"/>
            </a:pPr>
            <a:r>
              <a:rPr lang="pt-BR" b="0" dirty="0">
                <a:solidFill>
                  <a:schemeClr val="tx1"/>
                </a:solidFill>
              </a:rPr>
              <a:t>operações de transformação de dívida em paraísos fiscais, com suspeita de renúncia à prescrição;</a:t>
            </a:r>
          </a:p>
          <a:p>
            <a:pPr marL="342900" lvl="0" indent="-342900">
              <a:buFont typeface="Arial"/>
              <a:buChar char="•"/>
            </a:pPr>
            <a:r>
              <a:rPr lang="pt-BR" b="0" dirty="0">
                <a:solidFill>
                  <a:schemeClr val="tx1"/>
                </a:solidFill>
              </a:rPr>
              <a:t>refinanciamentos obscuros com cláusulas expressas de renúncia à soberania, à imunidade e à alegação de nulidade; </a:t>
            </a:r>
          </a:p>
          <a:p>
            <a:pPr marL="342900" lvl="0" indent="-342900">
              <a:buFont typeface="Arial"/>
              <a:buChar char="•"/>
            </a:pPr>
            <a:r>
              <a:rPr lang="pt-BR" b="0" dirty="0">
                <a:solidFill>
                  <a:schemeClr val="tx1"/>
                </a:solidFill>
              </a:rPr>
              <a:t>transformação de passivos de bancos em dívidas públicas; </a:t>
            </a:r>
          </a:p>
          <a:p>
            <a:pPr marL="342900" lvl="0" indent="-342900">
              <a:buFont typeface="Arial"/>
              <a:buChar char="•"/>
            </a:pPr>
            <a:r>
              <a:rPr lang="pt-BR" b="0" dirty="0">
                <a:solidFill>
                  <a:schemeClr val="tx1"/>
                </a:solidFill>
              </a:rPr>
              <a:t>utilização de mecanismos meramente financeiros que geram dívida sem contrapartida alguma ao país ou à sociedade; </a:t>
            </a:r>
          </a:p>
          <a:p>
            <a:pPr marL="342900" lvl="0" indent="-342900">
              <a:buFont typeface="Arial"/>
              <a:buChar char="•"/>
            </a:pPr>
            <a:r>
              <a:rPr lang="pt-BR" b="0" dirty="0">
                <a:solidFill>
                  <a:schemeClr val="tx1"/>
                </a:solidFill>
              </a:rPr>
              <a:t>ausência de documentação e de transparência;</a:t>
            </a:r>
          </a:p>
          <a:p>
            <a:pPr marL="342900" lvl="0" indent="-342900">
              <a:buFont typeface="Arial"/>
              <a:buChar char="•"/>
            </a:pPr>
            <a:r>
              <a:rPr lang="pt-BR" b="0" dirty="0">
                <a:solidFill>
                  <a:schemeClr val="tx1"/>
                </a:solidFill>
              </a:rPr>
              <a:t>diversos e graves indícios de ilegalidade e ilegitimidade. </a:t>
            </a:r>
          </a:p>
        </p:txBody>
      </p:sp>
    </p:spTree>
    <p:extLst>
      <p:ext uri="{BB962C8B-B14F-4D97-AF65-F5344CB8AC3E}">
        <p14:creationId xmlns:p14="http://schemas.microsoft.com/office/powerpoint/2010/main" val="285864984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238125" y="142875"/>
            <a:ext cx="9667875" cy="668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79388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ts val="1800"/>
              </a:spcBef>
            </a:pPr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BREVE PANORAMA </a:t>
            </a:r>
            <a:r>
              <a:rPr lang="pt-BR" sz="2800" dirty="0">
                <a:solidFill>
                  <a:srgbClr val="92D050"/>
                </a:solidFill>
                <a:latin typeface="Tahoma" charset="0"/>
                <a:cs typeface="Tahoma" charset="0"/>
              </a:rPr>
              <a:t>DA DÍVIDA DOS ESTADOS</a:t>
            </a:r>
            <a:endParaRPr lang="pt-BR" b="0" dirty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just">
              <a:spcBef>
                <a:spcPts val="600"/>
              </a:spcBef>
            </a:pPr>
            <a:endParaRPr lang="pt-BR" sz="500" b="0" dirty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just">
              <a:spcBef>
                <a:spcPts val="600"/>
              </a:spcBef>
            </a:pPr>
            <a:r>
              <a:rPr lang="pt-BR" sz="2200" dirty="0" smtClean="0">
                <a:solidFill>
                  <a:schemeClr val="accent1"/>
                </a:solidFill>
                <a:latin typeface="Tahoma" charset="0"/>
                <a:cs typeface="Tahoma" charset="0"/>
              </a:rPr>
              <a:t>ORIGEM</a:t>
            </a:r>
            <a:r>
              <a:rPr lang="pt-BR" sz="2200" b="0" dirty="0" smtClean="0">
                <a:solidFill>
                  <a:schemeClr val="accent1"/>
                </a:solidFill>
                <a:latin typeface="Tahoma" charset="0"/>
                <a:cs typeface="Tahoma" charset="0"/>
              </a:rPr>
              <a:t>:</a:t>
            </a:r>
            <a:endParaRPr lang="pt-BR" sz="2200" b="0" dirty="0">
              <a:solidFill>
                <a:schemeClr val="accent1"/>
              </a:solidFill>
              <a:latin typeface="Tahoma" charset="0"/>
              <a:cs typeface="Tahoma" charset="0"/>
            </a:endParaRPr>
          </a:p>
          <a:p>
            <a:pPr marL="342900" indent="-342900" algn="just">
              <a:spcBef>
                <a:spcPts val="600"/>
              </a:spcBef>
              <a:buFont typeface="Arial"/>
              <a:buChar char="•"/>
            </a:pPr>
            <a:r>
              <a:rPr lang="pt-BR" sz="2200" b="0" dirty="0">
                <a:solidFill>
                  <a:srgbClr val="FFFFFF"/>
                </a:solidFill>
                <a:latin typeface="Tahoma" charset="0"/>
                <a:cs typeface="Tahoma" charset="0"/>
              </a:rPr>
              <a:t>D</a:t>
            </a: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écadas de 70 e 80: a maioria </a:t>
            </a:r>
            <a:r>
              <a:rPr lang="pt-BR" sz="2200" b="0" dirty="0">
                <a:solidFill>
                  <a:srgbClr val="FFFFFF"/>
                </a:solidFill>
                <a:latin typeface="Tahoma" charset="0"/>
                <a:cs typeface="Tahoma" charset="0"/>
              </a:rPr>
              <a:t>das Resoluções do </a:t>
            </a: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Senado </a:t>
            </a:r>
            <a:r>
              <a:rPr lang="pt-BR" sz="2200" b="0" dirty="0">
                <a:solidFill>
                  <a:srgbClr val="FFFFFF"/>
                </a:solidFill>
                <a:latin typeface="Tahoma" charset="0"/>
                <a:cs typeface="Tahoma" charset="0"/>
              </a:rPr>
              <a:t>que </a:t>
            </a: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autorizaram endividamento dos estados sequer mencionam o Agente Credor e diversas sequer mencionam a finalidade do empréstimo</a:t>
            </a:r>
          </a:p>
          <a:p>
            <a:pPr>
              <a:spcBef>
                <a:spcPts val="600"/>
              </a:spcBef>
            </a:pPr>
            <a:r>
              <a:rPr lang="pt-BR" sz="22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EVOLUÇÃO:</a:t>
            </a:r>
          </a:p>
          <a:p>
            <a:pPr marL="342900" indent="-342900">
              <a:spcBef>
                <a:spcPts val="600"/>
              </a:spcBef>
              <a:buFont typeface="Arial"/>
              <a:buChar char="•"/>
            </a:pP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Década de 90: Impacto </a:t>
            </a:r>
            <a:r>
              <a:rPr lang="pt-BR" sz="2200" b="0" dirty="0">
                <a:solidFill>
                  <a:srgbClr val="FFFFFF"/>
                </a:solidFill>
                <a:latin typeface="Tahoma" charset="0"/>
                <a:cs typeface="Tahoma" charset="0"/>
              </a:rPr>
              <a:t>da política monetária federal, principalmente juros altos</a:t>
            </a:r>
          </a:p>
          <a:p>
            <a:pPr>
              <a:spcBef>
                <a:spcPts val="600"/>
              </a:spcBef>
            </a:pPr>
            <a:r>
              <a:rPr lang="pt-BR" sz="22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REFINANCIAMENTO PELA UNIÃO:</a:t>
            </a:r>
          </a:p>
          <a:p>
            <a:pPr marL="342900" indent="-342900">
              <a:spcBef>
                <a:spcPts val="600"/>
              </a:spcBef>
              <a:buFont typeface="Arial"/>
              <a:buChar char="•"/>
            </a:pP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Lei 9.496/97: </a:t>
            </a:r>
            <a:endParaRPr lang="pt-BR" sz="2200" dirty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 marL="800100" lvl="1" indent="-342900">
              <a:spcBef>
                <a:spcPts val="600"/>
              </a:spcBef>
              <a:buFont typeface="Arial"/>
              <a:buChar char="•"/>
            </a:pPr>
            <a:r>
              <a:rPr lang="pt-BR" sz="2200" b="0" dirty="0" smtClean="0">
                <a:solidFill>
                  <a:schemeClr val="tx1"/>
                </a:solidFill>
                <a:latin typeface="Tahoma" charset="0"/>
                <a:cs typeface="Tahoma" charset="0"/>
              </a:rPr>
              <a:t>Saldo </a:t>
            </a:r>
            <a:r>
              <a:rPr lang="pt-BR" sz="2200" b="0" dirty="0">
                <a:solidFill>
                  <a:schemeClr val="tx1"/>
                </a:solidFill>
                <a:latin typeface="Tahoma" charset="0"/>
                <a:cs typeface="Tahoma" charset="0"/>
              </a:rPr>
              <a:t>d</a:t>
            </a:r>
            <a:r>
              <a:rPr lang="pt-BR" sz="2200" b="0" dirty="0" smtClean="0">
                <a:solidFill>
                  <a:schemeClr val="tx1"/>
                </a:solidFill>
                <a:latin typeface="Tahoma" charset="0"/>
                <a:cs typeface="Tahoma" charset="0"/>
              </a:rPr>
              <a:t>evedor inicial inflado pelo PROES</a:t>
            </a:r>
          </a:p>
          <a:p>
            <a:pPr marL="800100" lvl="1" indent="-342900">
              <a:spcBef>
                <a:spcPts val="600"/>
              </a:spcBef>
              <a:buFont typeface="Arial"/>
              <a:buChar char="•"/>
            </a:pPr>
            <a:r>
              <a:rPr lang="pt-BR" sz="2200" b="0" dirty="0" smtClean="0">
                <a:solidFill>
                  <a:schemeClr val="tx1"/>
                </a:solidFill>
                <a:latin typeface="Tahoma" charset="0"/>
                <a:cs typeface="Tahoma" charset="0"/>
              </a:rPr>
              <a:t>Condições abusivas: juros nominais IGP-DI + 6 a 9%</a:t>
            </a:r>
          </a:p>
          <a:p>
            <a:pPr marL="800100" lvl="1" indent="-342900">
              <a:spcBef>
                <a:spcPts val="600"/>
              </a:spcBef>
              <a:buFont typeface="Arial"/>
              <a:buChar char="•"/>
            </a:pPr>
            <a:r>
              <a:rPr lang="pt-BR" sz="2200" b="0" dirty="0" smtClean="0">
                <a:solidFill>
                  <a:schemeClr val="tx1"/>
                </a:solidFill>
                <a:latin typeface="Tahoma" charset="0"/>
                <a:cs typeface="Tahoma" charset="0"/>
              </a:rPr>
              <a:t>Ilegalidades, ilegitimidades e desrespeito ao Federalismo</a:t>
            </a:r>
          </a:p>
          <a:p>
            <a:pPr>
              <a:spcBef>
                <a:spcPts val="600"/>
              </a:spcBef>
            </a:pPr>
            <a:r>
              <a:rPr lang="pt-BR" sz="22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CRESCIMENTO EXPONENCIAL DA DÍVIDA:</a:t>
            </a:r>
          </a:p>
          <a:p>
            <a:pPr marL="342900" indent="-342900">
              <a:spcBef>
                <a:spcPts val="600"/>
              </a:spcBef>
              <a:buFont typeface="Arial"/>
              <a:buChar char="•"/>
            </a:pP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Empurrou estados à contratação de dívida externa</a:t>
            </a:r>
          </a:p>
          <a:p>
            <a:pPr marL="342900" indent="-342900">
              <a:spcBef>
                <a:spcPts val="600"/>
              </a:spcBef>
              <a:buFont typeface="Arial"/>
              <a:buChar char="•"/>
            </a:pPr>
            <a:r>
              <a:rPr lang="pt-BR" sz="2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Abriu espaço para a prática de negócios ilícitos: criação de SPE </a:t>
            </a:r>
            <a:endParaRPr lang="pt-BR" sz="2200" b="0" dirty="0">
              <a:solidFill>
                <a:schemeClr val="tx1"/>
              </a:solidFill>
              <a:latin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90203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6844384"/>
              </p:ext>
            </p:extLst>
          </p:nvPr>
        </p:nvGraphicFramePr>
        <p:xfrm>
          <a:off x="560512" y="1412776"/>
          <a:ext cx="8784976" cy="4392486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8900000" sy="23000" kx="-1200000" algn="bl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5040560"/>
                <a:gridCol w="2520280"/>
                <a:gridCol w="1224136"/>
              </a:tblGrid>
              <a:tr h="1464162">
                <a:tc>
                  <a:txBody>
                    <a:bodyPr/>
                    <a:lstStyle/>
                    <a:p>
                      <a:r>
                        <a:rPr lang="pt-BR" sz="2400" b="0" noProof="0" smtClean="0">
                          <a:solidFill>
                            <a:schemeClr val="bg2"/>
                          </a:solidFill>
                        </a:rPr>
                        <a:t>VALOR TOTAL REFINANCIADO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noProof="0" smtClean="0">
                          <a:solidFill>
                            <a:srgbClr val="00003D"/>
                          </a:solidFill>
                        </a:rPr>
                        <a:t>R$ 112,18 bilhões</a:t>
                      </a:r>
                      <a:endParaRPr lang="pt-BR" sz="2400" b="1" noProof="0">
                        <a:solidFill>
                          <a:srgbClr val="00003D"/>
                        </a:solidFill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400" b="1" noProof="0">
                        <a:solidFill>
                          <a:srgbClr val="00003D"/>
                        </a:solidFill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92D050"/>
                    </a:solidFill>
                  </a:tcPr>
                </a:tc>
              </a:tr>
              <a:tr h="1464162">
                <a:tc>
                  <a:txBody>
                    <a:bodyPr/>
                    <a:lstStyle/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pt-BR" sz="2400" b="1" noProof="0" smtClean="0"/>
                        <a:t>Empréstimos do PROES</a:t>
                      </a:r>
                      <a:endParaRPr lang="pt-BR" sz="2400" b="1" noProof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noProof="0" smtClean="0"/>
                        <a:t>R$ 61,92 </a:t>
                      </a:r>
                      <a:r>
                        <a:rPr lang="pt-BR" sz="2400" b="1" noProof="0" smtClean="0">
                          <a:solidFill>
                            <a:srgbClr val="00003D"/>
                          </a:solidFill>
                        </a:rPr>
                        <a:t>bilhões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noProof="0" smtClean="0"/>
                        <a:t>55%</a:t>
                      </a:r>
                      <a:endParaRPr lang="pt-BR" sz="2400" b="1" noProof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FFFFFF"/>
                    </a:solidFill>
                  </a:tcPr>
                </a:tc>
              </a:tr>
              <a:tr h="1464162">
                <a:tc>
                  <a:txBody>
                    <a:bodyPr/>
                    <a:lstStyle/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pt-BR" sz="2400" b="1" noProof="0" smtClean="0"/>
                        <a:t>Dívida dos Estados</a:t>
                      </a:r>
                      <a:endParaRPr lang="pt-BR" sz="2400" b="1" noProof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noProof="0" smtClean="0"/>
                        <a:t>R$</a:t>
                      </a:r>
                      <a:r>
                        <a:rPr lang="pt-BR" sz="2400" b="1" baseline="0" noProof="0" smtClean="0"/>
                        <a:t> 50,25 </a:t>
                      </a:r>
                      <a:r>
                        <a:rPr lang="pt-BR" sz="2400" b="1" noProof="0" smtClean="0">
                          <a:solidFill>
                            <a:srgbClr val="00003D"/>
                          </a:solidFill>
                        </a:rPr>
                        <a:t>bilhões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noProof="0" dirty="0" smtClean="0"/>
                        <a:t>45%</a:t>
                      </a:r>
                      <a:endParaRPr lang="pt-BR" sz="2400" b="1" noProof="0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60512" y="385500"/>
            <a:ext cx="88569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rgbClr val="92D050"/>
                </a:solidFill>
                <a:latin typeface="Tahoma"/>
                <a:cs typeface="Tahoma"/>
              </a:rPr>
              <a:t>Relevância do Valor do PROES</a:t>
            </a:r>
          </a:p>
          <a:p>
            <a:pPr algn="ctr"/>
            <a:r>
              <a:rPr lang="pt-BR" sz="2800" dirty="0" smtClean="0">
                <a:solidFill>
                  <a:srgbClr val="92D050"/>
                </a:solidFill>
                <a:latin typeface="Tahoma"/>
                <a:cs typeface="Tahoma"/>
              </a:rPr>
              <a:t>no Valor Refinanciado pela União</a:t>
            </a:r>
            <a:endParaRPr lang="pt-BR" sz="2800" dirty="0">
              <a:solidFill>
                <a:srgbClr val="92D050"/>
              </a:solidFill>
              <a:latin typeface="Tahoma"/>
              <a:cs typeface="Tahom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84648" y="6021288"/>
            <a:ext cx="61926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0" dirty="0" smtClean="0">
                <a:solidFill>
                  <a:srgbClr val="FFFFFF"/>
                </a:solidFill>
              </a:rPr>
              <a:t>Fonte: Tesouro Nacional e Banco Central</a:t>
            </a:r>
            <a:endParaRPr lang="en-US" b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1352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ulso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Puls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sq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sq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ulso 1">
        <a:dk1>
          <a:srgbClr val="000000"/>
        </a:dk1>
        <a:lt1>
          <a:srgbClr val="CCECFF"/>
        </a:lt1>
        <a:dk2>
          <a:srgbClr val="000066"/>
        </a:dk2>
        <a:lt2>
          <a:srgbClr val="6699FF"/>
        </a:lt2>
        <a:accent1>
          <a:srgbClr val="33CCCC"/>
        </a:accent1>
        <a:accent2>
          <a:srgbClr val="0099FF"/>
        </a:accent2>
        <a:accent3>
          <a:srgbClr val="E2F4FF"/>
        </a:accent3>
        <a:accent4>
          <a:srgbClr val="000000"/>
        </a:accent4>
        <a:accent5>
          <a:srgbClr val="ADE2E2"/>
        </a:accent5>
        <a:accent6>
          <a:srgbClr val="008AE7"/>
        </a:accent6>
        <a:hlink>
          <a:srgbClr val="FFFF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o 2">
        <a:dk1>
          <a:srgbClr val="000000"/>
        </a:dk1>
        <a:lt1>
          <a:srgbClr val="FFFFFF"/>
        </a:lt1>
        <a:dk2>
          <a:srgbClr val="000066"/>
        </a:dk2>
        <a:lt2>
          <a:srgbClr val="FFCC66"/>
        </a:lt2>
        <a:accent1>
          <a:srgbClr val="FF9900"/>
        </a:accent1>
        <a:accent2>
          <a:srgbClr val="000044"/>
        </a:accent2>
        <a:accent3>
          <a:srgbClr val="AAAAB8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AEAEAE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o 4">
        <a:dk1>
          <a:srgbClr val="000000"/>
        </a:dk1>
        <a:lt1>
          <a:srgbClr val="FFFFFF"/>
        </a:lt1>
        <a:dk2>
          <a:srgbClr val="660033"/>
        </a:dk2>
        <a:lt2>
          <a:srgbClr val="FFCC66"/>
        </a:lt2>
        <a:accent1>
          <a:srgbClr val="FF9900"/>
        </a:accent1>
        <a:accent2>
          <a:srgbClr val="440022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3D001E"/>
        </a:accent6>
        <a:hlink>
          <a:srgbClr val="B20059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5">
        <a:dk1>
          <a:srgbClr val="000000"/>
        </a:dk1>
        <a:lt1>
          <a:srgbClr val="FFFFFF"/>
        </a:lt1>
        <a:dk2>
          <a:srgbClr val="663300"/>
        </a:dk2>
        <a:lt2>
          <a:srgbClr val="FFCC66"/>
        </a:lt2>
        <a:accent1>
          <a:srgbClr val="FF9900"/>
        </a:accent1>
        <a:accent2>
          <a:srgbClr val="361B00"/>
        </a:accent2>
        <a:accent3>
          <a:srgbClr val="B8ADAA"/>
        </a:accent3>
        <a:accent4>
          <a:srgbClr val="DADADA"/>
        </a:accent4>
        <a:accent5>
          <a:srgbClr val="FFCAAA"/>
        </a:accent5>
        <a:accent6>
          <a:srgbClr val="301700"/>
        </a:accent6>
        <a:hlink>
          <a:srgbClr val="996633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6">
        <a:dk1>
          <a:srgbClr val="000000"/>
        </a:dk1>
        <a:lt1>
          <a:srgbClr val="FFFFFF"/>
        </a:lt1>
        <a:dk2>
          <a:srgbClr val="003300"/>
        </a:dk2>
        <a:lt2>
          <a:srgbClr val="FFCC66"/>
        </a:lt2>
        <a:accent1>
          <a:srgbClr val="CC9900"/>
        </a:accent1>
        <a:accent2>
          <a:srgbClr val="001600"/>
        </a:accent2>
        <a:accent3>
          <a:srgbClr val="AAADAA"/>
        </a:accent3>
        <a:accent4>
          <a:srgbClr val="DADADA"/>
        </a:accent4>
        <a:accent5>
          <a:srgbClr val="E2CAAA"/>
        </a:accent5>
        <a:accent6>
          <a:srgbClr val="001300"/>
        </a:accent6>
        <a:hlink>
          <a:srgbClr val="0066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33634</TotalTime>
  <Words>4439</Words>
  <Application>Microsoft Macintosh PowerPoint</Application>
  <PresentationFormat>A4 Paper (210x297 mm)</PresentationFormat>
  <Paragraphs>847</Paragraphs>
  <Slides>65</Slides>
  <Notes>29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66" baseType="lpstr">
      <vt:lpstr>Pulso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Maria Lúcia F. Carneiro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Maria Lucia Fattorelli</dc:creator>
  <cp:lastModifiedBy>Maria Lucia Fattorelli</cp:lastModifiedBy>
  <cp:revision>1847</cp:revision>
  <cp:lastPrinted>2008-11-20T19:12:03Z</cp:lastPrinted>
  <dcterms:created xsi:type="dcterms:W3CDTF">2001-11-19T18:24:28Z</dcterms:created>
  <dcterms:modified xsi:type="dcterms:W3CDTF">2016-07-26T12:02:40Z</dcterms:modified>
</cp:coreProperties>
</file>